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1" r:id="rId3"/>
    <p:sldId id="257" r:id="rId4"/>
    <p:sldId id="312" r:id="rId5"/>
    <p:sldId id="258" r:id="rId6"/>
    <p:sldId id="313" r:id="rId7"/>
    <p:sldId id="259" r:id="rId8"/>
    <p:sldId id="315" r:id="rId9"/>
    <p:sldId id="260" r:id="rId10"/>
    <p:sldId id="316" r:id="rId11"/>
    <p:sldId id="261" r:id="rId12"/>
    <p:sldId id="317" r:id="rId13"/>
    <p:sldId id="262" r:id="rId14"/>
    <p:sldId id="318" r:id="rId15"/>
    <p:sldId id="263" r:id="rId16"/>
    <p:sldId id="319" r:id="rId17"/>
    <p:sldId id="264" r:id="rId18"/>
    <p:sldId id="271" r:id="rId19"/>
    <p:sldId id="272" r:id="rId20"/>
    <p:sldId id="320" r:id="rId21"/>
    <p:sldId id="265" r:id="rId22"/>
    <p:sldId id="321" r:id="rId23"/>
    <p:sldId id="266" r:id="rId24"/>
    <p:sldId id="322" r:id="rId25"/>
    <p:sldId id="273" r:id="rId26"/>
    <p:sldId id="323" r:id="rId27"/>
    <p:sldId id="267" r:id="rId28"/>
    <p:sldId id="324" r:id="rId29"/>
    <p:sldId id="268" r:id="rId30"/>
    <p:sldId id="325" r:id="rId31"/>
    <p:sldId id="269" r:id="rId32"/>
    <p:sldId id="326" r:id="rId33"/>
    <p:sldId id="270" r:id="rId34"/>
    <p:sldId id="327" r:id="rId35"/>
    <p:sldId id="274" r:id="rId36"/>
    <p:sldId id="346" r:id="rId37"/>
    <p:sldId id="275" r:id="rId38"/>
    <p:sldId id="328" r:id="rId39"/>
    <p:sldId id="276" r:id="rId40"/>
    <p:sldId id="329" r:id="rId41"/>
    <p:sldId id="277" r:id="rId42"/>
    <p:sldId id="330" r:id="rId43"/>
    <p:sldId id="278" r:id="rId44"/>
    <p:sldId id="331" r:id="rId45"/>
    <p:sldId id="279" r:id="rId46"/>
    <p:sldId id="332" r:id="rId47"/>
    <p:sldId id="280" r:id="rId48"/>
    <p:sldId id="333" r:id="rId49"/>
    <p:sldId id="281" r:id="rId50"/>
    <p:sldId id="334" r:id="rId51"/>
    <p:sldId id="282" r:id="rId52"/>
    <p:sldId id="335" r:id="rId53"/>
    <p:sldId id="283" r:id="rId54"/>
    <p:sldId id="336" r:id="rId55"/>
    <p:sldId id="284" r:id="rId56"/>
    <p:sldId id="337" r:id="rId57"/>
    <p:sldId id="285" r:id="rId58"/>
    <p:sldId id="338" r:id="rId59"/>
    <p:sldId id="286" r:id="rId60"/>
    <p:sldId id="339" r:id="rId61"/>
    <p:sldId id="287" r:id="rId62"/>
    <p:sldId id="340" r:id="rId63"/>
    <p:sldId id="288" r:id="rId64"/>
    <p:sldId id="341" r:id="rId65"/>
    <p:sldId id="290" r:id="rId66"/>
    <p:sldId id="342" r:id="rId67"/>
    <p:sldId id="291" r:id="rId68"/>
    <p:sldId id="292" r:id="rId69"/>
    <p:sldId id="293" r:id="rId70"/>
    <p:sldId id="343" r:id="rId71"/>
    <p:sldId id="294" r:id="rId72"/>
    <p:sldId id="295" r:id="rId73"/>
    <p:sldId id="296" r:id="rId74"/>
    <p:sldId id="297" r:id="rId75"/>
    <p:sldId id="298" r:id="rId76"/>
    <p:sldId id="299" r:id="rId77"/>
    <p:sldId id="300" r:id="rId78"/>
    <p:sldId id="302" r:id="rId79"/>
    <p:sldId id="301" r:id="rId80"/>
    <p:sldId id="344" r:id="rId81"/>
    <p:sldId id="303" r:id="rId82"/>
    <p:sldId id="304" r:id="rId83"/>
    <p:sldId id="305" r:id="rId84"/>
    <p:sldId id="306" r:id="rId85"/>
    <p:sldId id="307" r:id="rId86"/>
    <p:sldId id="308" r:id="rId87"/>
    <p:sldId id="309" r:id="rId88"/>
    <p:sldId id="310" r:id="rId89"/>
    <p:sldId id="345" r:id="rId9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410CD-CA8E-469A-847E-22C43A7D79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84E679-51D7-4F67-B06B-07AA7FEF68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D2EFD7-71AC-4EDA-8DF9-98D89AC0D9EB}"/>
              </a:ext>
            </a:extLst>
          </p:cNvPr>
          <p:cNvSpPr>
            <a:spLocks noGrp="1"/>
          </p:cNvSpPr>
          <p:nvPr>
            <p:ph type="dt" sz="half" idx="10"/>
          </p:nvPr>
        </p:nvSpPr>
        <p:spPr/>
        <p:txBody>
          <a:bodyPr/>
          <a:lstStyle/>
          <a:p>
            <a:fld id="{8258E199-9684-4E48-A80F-1BCB1E51D3DE}" type="datetimeFigureOut">
              <a:rPr lang="en-US" smtClean="0"/>
              <a:t>6/6/2018</a:t>
            </a:fld>
            <a:endParaRPr lang="en-US" dirty="0"/>
          </a:p>
        </p:txBody>
      </p:sp>
      <p:sp>
        <p:nvSpPr>
          <p:cNvPr id="5" name="Footer Placeholder 4">
            <a:extLst>
              <a:ext uri="{FF2B5EF4-FFF2-40B4-BE49-F238E27FC236}">
                <a16:creationId xmlns:a16="http://schemas.microsoft.com/office/drawing/2014/main" id="{D66D0F25-2CDB-4EA1-B29B-873633A0E0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A6C7C2E-594C-4575-B120-87E53E43B0BE}"/>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3334548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2982-4FE0-430B-9D64-5A53AF98C7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866A21-C0A5-42F1-AD08-270AC2CA00C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C39151-7DD0-4BC9-BA22-6E40D60D160E}"/>
              </a:ext>
            </a:extLst>
          </p:cNvPr>
          <p:cNvSpPr>
            <a:spLocks noGrp="1"/>
          </p:cNvSpPr>
          <p:nvPr>
            <p:ph type="dt" sz="half" idx="10"/>
          </p:nvPr>
        </p:nvSpPr>
        <p:spPr/>
        <p:txBody>
          <a:bodyPr/>
          <a:lstStyle/>
          <a:p>
            <a:fld id="{8258E199-9684-4E48-A80F-1BCB1E51D3DE}" type="datetimeFigureOut">
              <a:rPr lang="en-US" smtClean="0"/>
              <a:t>6/6/2018</a:t>
            </a:fld>
            <a:endParaRPr lang="en-US" dirty="0"/>
          </a:p>
        </p:txBody>
      </p:sp>
      <p:sp>
        <p:nvSpPr>
          <p:cNvPr id="5" name="Footer Placeholder 4">
            <a:extLst>
              <a:ext uri="{FF2B5EF4-FFF2-40B4-BE49-F238E27FC236}">
                <a16:creationId xmlns:a16="http://schemas.microsoft.com/office/drawing/2014/main" id="{B3738580-2AB2-47C6-BE8A-5BCB009D9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5C45C52-E36F-4499-89AD-C3ABB2DA098A}"/>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2339338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909D71-4803-4A32-89C4-12987746E6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FA3BEA-9517-4795-82F4-2A449CBF74E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883DD8-BFDB-41E5-996F-D5FCED66DE91}"/>
              </a:ext>
            </a:extLst>
          </p:cNvPr>
          <p:cNvSpPr>
            <a:spLocks noGrp="1"/>
          </p:cNvSpPr>
          <p:nvPr>
            <p:ph type="dt" sz="half" idx="10"/>
          </p:nvPr>
        </p:nvSpPr>
        <p:spPr/>
        <p:txBody>
          <a:bodyPr/>
          <a:lstStyle/>
          <a:p>
            <a:fld id="{8258E199-9684-4E48-A80F-1BCB1E51D3DE}" type="datetimeFigureOut">
              <a:rPr lang="en-US" smtClean="0"/>
              <a:t>6/6/2018</a:t>
            </a:fld>
            <a:endParaRPr lang="en-US" dirty="0"/>
          </a:p>
        </p:txBody>
      </p:sp>
      <p:sp>
        <p:nvSpPr>
          <p:cNvPr id="5" name="Footer Placeholder 4">
            <a:extLst>
              <a:ext uri="{FF2B5EF4-FFF2-40B4-BE49-F238E27FC236}">
                <a16:creationId xmlns:a16="http://schemas.microsoft.com/office/drawing/2014/main" id="{7252B4B7-4F7D-4D4E-A0A4-33561696EE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9B22258-F98E-431F-AC57-184B41B45F3B}"/>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1052832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DD838-F989-4015-9924-6403C0C6AD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80B0DF-DA4D-4A44-9770-62DA270F62E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C85391-8F3F-4FE1-90A7-035A25098DFC}"/>
              </a:ext>
            </a:extLst>
          </p:cNvPr>
          <p:cNvSpPr>
            <a:spLocks noGrp="1"/>
          </p:cNvSpPr>
          <p:nvPr>
            <p:ph type="dt" sz="half" idx="10"/>
          </p:nvPr>
        </p:nvSpPr>
        <p:spPr/>
        <p:txBody>
          <a:bodyPr/>
          <a:lstStyle/>
          <a:p>
            <a:fld id="{8258E199-9684-4E48-A80F-1BCB1E51D3DE}" type="datetimeFigureOut">
              <a:rPr lang="en-US" smtClean="0"/>
              <a:t>6/6/2018</a:t>
            </a:fld>
            <a:endParaRPr lang="en-US" dirty="0"/>
          </a:p>
        </p:txBody>
      </p:sp>
      <p:sp>
        <p:nvSpPr>
          <p:cNvPr id="5" name="Footer Placeholder 4">
            <a:extLst>
              <a:ext uri="{FF2B5EF4-FFF2-40B4-BE49-F238E27FC236}">
                <a16:creationId xmlns:a16="http://schemas.microsoft.com/office/drawing/2014/main" id="{EC49FE65-5EF7-4276-8F3E-219340B425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8B7A6E-E815-4E94-AFD9-A8AC8A5C6ED3}"/>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1718240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D8820-5515-4644-958C-0B04EAB61C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5CD1B4B-9900-4BBF-A8DB-3FEF578ECF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2B81650-A711-4432-B913-67F8FDC48787}"/>
              </a:ext>
            </a:extLst>
          </p:cNvPr>
          <p:cNvSpPr>
            <a:spLocks noGrp="1"/>
          </p:cNvSpPr>
          <p:nvPr>
            <p:ph type="dt" sz="half" idx="10"/>
          </p:nvPr>
        </p:nvSpPr>
        <p:spPr/>
        <p:txBody>
          <a:bodyPr/>
          <a:lstStyle/>
          <a:p>
            <a:fld id="{8258E199-9684-4E48-A80F-1BCB1E51D3DE}" type="datetimeFigureOut">
              <a:rPr lang="en-US" smtClean="0"/>
              <a:t>6/6/2018</a:t>
            </a:fld>
            <a:endParaRPr lang="en-US" dirty="0"/>
          </a:p>
        </p:txBody>
      </p:sp>
      <p:sp>
        <p:nvSpPr>
          <p:cNvPr id="5" name="Footer Placeholder 4">
            <a:extLst>
              <a:ext uri="{FF2B5EF4-FFF2-40B4-BE49-F238E27FC236}">
                <a16:creationId xmlns:a16="http://schemas.microsoft.com/office/drawing/2014/main" id="{CCEBFD61-CD60-4CB1-AFCE-CF0BEECA49C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465006D-66F6-4A93-9BCB-AEC9666FA73C}"/>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3258272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F0E4F-0F59-4810-A888-EE7E1121BF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0EDB06-3110-499A-A5AA-958ED1B685C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94753A-AC50-4CB4-930F-A14D8AA2CC9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FD9E62-9198-49AC-B893-EEC93C32D11A}"/>
              </a:ext>
            </a:extLst>
          </p:cNvPr>
          <p:cNvSpPr>
            <a:spLocks noGrp="1"/>
          </p:cNvSpPr>
          <p:nvPr>
            <p:ph type="dt" sz="half" idx="10"/>
          </p:nvPr>
        </p:nvSpPr>
        <p:spPr/>
        <p:txBody>
          <a:bodyPr/>
          <a:lstStyle/>
          <a:p>
            <a:fld id="{8258E199-9684-4E48-A80F-1BCB1E51D3DE}" type="datetimeFigureOut">
              <a:rPr lang="en-US" smtClean="0"/>
              <a:t>6/6/2018</a:t>
            </a:fld>
            <a:endParaRPr lang="en-US" dirty="0"/>
          </a:p>
        </p:txBody>
      </p:sp>
      <p:sp>
        <p:nvSpPr>
          <p:cNvPr id="6" name="Footer Placeholder 5">
            <a:extLst>
              <a:ext uri="{FF2B5EF4-FFF2-40B4-BE49-F238E27FC236}">
                <a16:creationId xmlns:a16="http://schemas.microsoft.com/office/drawing/2014/main" id="{897231D2-9116-46FC-B745-039E9CA753F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05CF31-ADFD-4768-BA83-144A996BD957}"/>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3193162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917F-96FF-4469-B9A9-C5285D48C80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AC7923-627B-4563-B3FB-2AF41FF4BD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9DA840A-C5D8-4F85-B000-95E8499C0A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92DC45-6760-402C-9756-8C32114D99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28FDB3-9675-4194-972E-4F114350F2C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F405BE-80D0-4F00-9C17-B4FCF2FA9F57}"/>
              </a:ext>
            </a:extLst>
          </p:cNvPr>
          <p:cNvSpPr>
            <a:spLocks noGrp="1"/>
          </p:cNvSpPr>
          <p:nvPr>
            <p:ph type="dt" sz="half" idx="10"/>
          </p:nvPr>
        </p:nvSpPr>
        <p:spPr/>
        <p:txBody>
          <a:bodyPr/>
          <a:lstStyle/>
          <a:p>
            <a:fld id="{8258E199-9684-4E48-A80F-1BCB1E51D3DE}" type="datetimeFigureOut">
              <a:rPr lang="en-US" smtClean="0"/>
              <a:t>6/6/2018</a:t>
            </a:fld>
            <a:endParaRPr lang="en-US" dirty="0"/>
          </a:p>
        </p:txBody>
      </p:sp>
      <p:sp>
        <p:nvSpPr>
          <p:cNvPr id="8" name="Footer Placeholder 7">
            <a:extLst>
              <a:ext uri="{FF2B5EF4-FFF2-40B4-BE49-F238E27FC236}">
                <a16:creationId xmlns:a16="http://schemas.microsoft.com/office/drawing/2014/main" id="{37CCF212-06B0-4118-BE47-F5FF01F77D0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F2A2E00-B12F-4265-9F78-2F198C4E902D}"/>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3888504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C0161-6BD2-48DE-BD37-39C82B35A9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3A3CEF-271F-4E57-9D52-ECF68D6D4427}"/>
              </a:ext>
            </a:extLst>
          </p:cNvPr>
          <p:cNvSpPr>
            <a:spLocks noGrp="1"/>
          </p:cNvSpPr>
          <p:nvPr>
            <p:ph type="dt" sz="half" idx="10"/>
          </p:nvPr>
        </p:nvSpPr>
        <p:spPr/>
        <p:txBody>
          <a:bodyPr/>
          <a:lstStyle/>
          <a:p>
            <a:fld id="{8258E199-9684-4E48-A80F-1BCB1E51D3DE}" type="datetimeFigureOut">
              <a:rPr lang="en-US" smtClean="0"/>
              <a:t>6/6/2018</a:t>
            </a:fld>
            <a:endParaRPr lang="en-US" dirty="0"/>
          </a:p>
        </p:txBody>
      </p:sp>
      <p:sp>
        <p:nvSpPr>
          <p:cNvPr id="4" name="Footer Placeholder 3">
            <a:extLst>
              <a:ext uri="{FF2B5EF4-FFF2-40B4-BE49-F238E27FC236}">
                <a16:creationId xmlns:a16="http://schemas.microsoft.com/office/drawing/2014/main" id="{9711B5C5-7EE1-4DEF-BC5F-4BFC4E7E588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A2A0426-655C-4561-97E8-C82CFD136AA1}"/>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685248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220010-1965-4B50-8B7C-B3695B0412EF}"/>
              </a:ext>
            </a:extLst>
          </p:cNvPr>
          <p:cNvSpPr>
            <a:spLocks noGrp="1"/>
          </p:cNvSpPr>
          <p:nvPr>
            <p:ph type="dt" sz="half" idx="10"/>
          </p:nvPr>
        </p:nvSpPr>
        <p:spPr/>
        <p:txBody>
          <a:bodyPr/>
          <a:lstStyle/>
          <a:p>
            <a:fld id="{8258E199-9684-4E48-A80F-1BCB1E51D3DE}" type="datetimeFigureOut">
              <a:rPr lang="en-US" smtClean="0"/>
              <a:t>6/6/2018</a:t>
            </a:fld>
            <a:endParaRPr lang="en-US" dirty="0"/>
          </a:p>
        </p:txBody>
      </p:sp>
      <p:sp>
        <p:nvSpPr>
          <p:cNvPr id="3" name="Footer Placeholder 2">
            <a:extLst>
              <a:ext uri="{FF2B5EF4-FFF2-40B4-BE49-F238E27FC236}">
                <a16:creationId xmlns:a16="http://schemas.microsoft.com/office/drawing/2014/main" id="{933CE52D-5DC5-410F-9C37-B7A5A24FD8B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63CE3FF-4F42-434B-A9C6-E88E1F1DFC2A}"/>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1963045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36DA1-74B6-47B6-BB5C-56AA4904A0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102550-F47A-45BB-BAEF-BD5A922507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77B921-85B8-4F6D-949D-D4E60E65DC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46B1787-489B-4A64-8543-BAB50400D5A5}"/>
              </a:ext>
            </a:extLst>
          </p:cNvPr>
          <p:cNvSpPr>
            <a:spLocks noGrp="1"/>
          </p:cNvSpPr>
          <p:nvPr>
            <p:ph type="dt" sz="half" idx="10"/>
          </p:nvPr>
        </p:nvSpPr>
        <p:spPr/>
        <p:txBody>
          <a:bodyPr/>
          <a:lstStyle/>
          <a:p>
            <a:fld id="{8258E199-9684-4E48-A80F-1BCB1E51D3DE}" type="datetimeFigureOut">
              <a:rPr lang="en-US" smtClean="0"/>
              <a:t>6/6/2018</a:t>
            </a:fld>
            <a:endParaRPr lang="en-US" dirty="0"/>
          </a:p>
        </p:txBody>
      </p:sp>
      <p:sp>
        <p:nvSpPr>
          <p:cNvPr id="6" name="Footer Placeholder 5">
            <a:extLst>
              <a:ext uri="{FF2B5EF4-FFF2-40B4-BE49-F238E27FC236}">
                <a16:creationId xmlns:a16="http://schemas.microsoft.com/office/drawing/2014/main" id="{269E3708-C555-43EB-AB96-1F3CADDC7FE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17EA7F1-C934-4F30-9B4B-C70DC5D4BEEA}"/>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889904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88CC8-700D-40DE-A450-448E11D395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4775A1-FD4D-45A1-95CC-A49EC68B1B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E0EB2F1-E921-4F77-B2AF-491EC15402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79F2B75-DCFE-42E9-93D2-A338864545DD}"/>
              </a:ext>
            </a:extLst>
          </p:cNvPr>
          <p:cNvSpPr>
            <a:spLocks noGrp="1"/>
          </p:cNvSpPr>
          <p:nvPr>
            <p:ph type="dt" sz="half" idx="10"/>
          </p:nvPr>
        </p:nvSpPr>
        <p:spPr/>
        <p:txBody>
          <a:bodyPr/>
          <a:lstStyle/>
          <a:p>
            <a:fld id="{8258E199-9684-4E48-A80F-1BCB1E51D3DE}" type="datetimeFigureOut">
              <a:rPr lang="en-US" smtClean="0"/>
              <a:t>6/6/2018</a:t>
            </a:fld>
            <a:endParaRPr lang="en-US" dirty="0"/>
          </a:p>
        </p:txBody>
      </p:sp>
      <p:sp>
        <p:nvSpPr>
          <p:cNvPr id="6" name="Footer Placeholder 5">
            <a:extLst>
              <a:ext uri="{FF2B5EF4-FFF2-40B4-BE49-F238E27FC236}">
                <a16:creationId xmlns:a16="http://schemas.microsoft.com/office/drawing/2014/main" id="{6413AE10-4133-4ADB-A821-C8CFD05D20F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9152EFA-B6C1-4F72-A542-7514CA9806C7}"/>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2965806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DC2437-C552-47CA-A7AB-8E25A5358F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2C5EA3-DE39-403F-A5CD-1EBFE7BD5C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DD21AE-6F35-4B0D-BB02-85D1EEAC13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8E199-9684-4E48-A80F-1BCB1E51D3DE}" type="datetimeFigureOut">
              <a:rPr lang="en-US" smtClean="0"/>
              <a:t>6/6/2018</a:t>
            </a:fld>
            <a:endParaRPr lang="en-US" dirty="0"/>
          </a:p>
        </p:txBody>
      </p:sp>
      <p:sp>
        <p:nvSpPr>
          <p:cNvPr id="5" name="Footer Placeholder 4">
            <a:extLst>
              <a:ext uri="{FF2B5EF4-FFF2-40B4-BE49-F238E27FC236}">
                <a16:creationId xmlns:a16="http://schemas.microsoft.com/office/drawing/2014/main" id="{56D74303-9A97-4C4A-9D03-03C66CA4A5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5755A73-5FD9-4347-8D46-104250ADC1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3194A3-0112-44FA-919D-6E05B14111AC}" type="slidenum">
              <a:rPr lang="en-US" smtClean="0"/>
              <a:t>‹#›</a:t>
            </a:fld>
            <a:endParaRPr lang="en-US" dirty="0"/>
          </a:p>
        </p:txBody>
      </p:sp>
    </p:spTree>
    <p:extLst>
      <p:ext uri="{BB962C8B-B14F-4D97-AF65-F5344CB8AC3E}">
        <p14:creationId xmlns:p14="http://schemas.microsoft.com/office/powerpoint/2010/main" val="1541284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2216FE-2E91-45D5-A45E-75E30E2ED1C9}"/>
              </a:ext>
            </a:extLst>
          </p:cNvPr>
          <p:cNvSpPr txBox="1"/>
          <p:nvPr/>
        </p:nvSpPr>
        <p:spPr>
          <a:xfrm>
            <a:off x="397565" y="569843"/>
            <a:ext cx="11264348" cy="3046988"/>
          </a:xfrm>
          <a:prstGeom prst="rect">
            <a:avLst/>
          </a:prstGeom>
          <a:noFill/>
        </p:spPr>
        <p:txBody>
          <a:bodyPr wrap="square" rtlCol="0">
            <a:spAutoFit/>
          </a:bodyPr>
          <a:lstStyle/>
          <a:p>
            <a:pPr marL="342900" indent="-342900">
              <a:buAutoNum type="arabicPeriod"/>
            </a:pPr>
            <a:r>
              <a:rPr lang="en-US" sz="4800" dirty="0"/>
              <a:t>The subatomic particles include…</a:t>
            </a:r>
            <a:br>
              <a:rPr lang="en-US" sz="4800" dirty="0"/>
            </a:br>
            <a:br>
              <a:rPr lang="en-US" sz="4800" dirty="0"/>
            </a:br>
            <a:endParaRPr lang="en-US" sz="4800" dirty="0"/>
          </a:p>
          <a:p>
            <a:pPr marL="342900" indent="-342900">
              <a:buAutoNum type="arabicPeriod"/>
            </a:pPr>
            <a:r>
              <a:rPr lang="en-US" sz="4800" dirty="0"/>
              <a:t>They are located where?</a:t>
            </a:r>
          </a:p>
        </p:txBody>
      </p:sp>
    </p:spTree>
    <p:extLst>
      <p:ext uri="{BB962C8B-B14F-4D97-AF65-F5344CB8AC3E}">
        <p14:creationId xmlns:p14="http://schemas.microsoft.com/office/powerpoint/2010/main" val="464399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7336510-9F3E-4E31-B0CD-0D95C91C97C0}"/>
              </a:ext>
            </a:extLst>
          </p:cNvPr>
          <p:cNvSpPr txBox="1"/>
          <p:nvPr/>
        </p:nvSpPr>
        <p:spPr>
          <a:xfrm>
            <a:off x="0" y="58846"/>
            <a:ext cx="12192000" cy="6817251"/>
          </a:xfrm>
          <a:prstGeom prst="rect">
            <a:avLst/>
          </a:prstGeom>
          <a:noFill/>
        </p:spPr>
        <p:txBody>
          <a:bodyPr wrap="square" rtlCol="0">
            <a:spAutoFit/>
          </a:bodyPr>
          <a:lstStyle/>
          <a:p>
            <a:r>
              <a:rPr lang="en-US" sz="5400" dirty="0">
                <a:solidFill>
                  <a:schemeClr val="tx1">
                    <a:lumMod val="95000"/>
                    <a:lumOff val="5000"/>
                  </a:schemeClr>
                </a:solidFill>
              </a:rPr>
              <a:t>lowest mass to highest mass</a:t>
            </a:r>
          </a:p>
          <a:p>
            <a:endParaRPr lang="en-US" sz="1100" dirty="0"/>
          </a:p>
          <a:p>
            <a:r>
              <a:rPr lang="en-US" sz="4400" dirty="0">
                <a:solidFill>
                  <a:srgbClr val="FF0000"/>
                </a:solidFill>
              </a:rPr>
              <a:t>Electrons, positrons, &amp; beta particles have 0 mass *</a:t>
            </a:r>
            <a:br>
              <a:rPr lang="en-US" sz="4400" dirty="0">
                <a:solidFill>
                  <a:srgbClr val="FF0000"/>
                </a:solidFill>
              </a:rPr>
            </a:br>
            <a:r>
              <a:rPr lang="en-US" sz="2000" dirty="0">
                <a:solidFill>
                  <a:srgbClr val="FF0000"/>
                </a:solidFill>
              </a:rPr>
              <a:t> </a:t>
            </a:r>
            <a:endParaRPr lang="en-US" sz="4400" dirty="0">
              <a:solidFill>
                <a:srgbClr val="FF0000"/>
              </a:solidFill>
            </a:endParaRPr>
          </a:p>
          <a:p>
            <a:r>
              <a:rPr lang="en-US" sz="4400" dirty="0">
                <a:solidFill>
                  <a:srgbClr val="002060"/>
                </a:solidFill>
              </a:rPr>
              <a:t>Protons, neutrons &amp; H</a:t>
            </a:r>
            <a:r>
              <a:rPr lang="en-US" sz="4400" baseline="30000" dirty="0">
                <a:solidFill>
                  <a:srgbClr val="002060"/>
                </a:solidFill>
              </a:rPr>
              <a:t>+1 </a:t>
            </a:r>
            <a:r>
              <a:rPr lang="en-US" sz="4400" dirty="0">
                <a:solidFill>
                  <a:srgbClr val="002060"/>
                </a:solidFill>
              </a:rPr>
              <a:t>cations have mass of 1 AMU</a:t>
            </a:r>
          </a:p>
          <a:p>
            <a:r>
              <a:rPr lang="en-US" sz="4400" dirty="0">
                <a:solidFill>
                  <a:srgbClr val="002060"/>
                </a:solidFill>
              </a:rPr>
              <a:t>H</a:t>
            </a:r>
            <a:r>
              <a:rPr lang="en-US" sz="4400" baseline="-25000" dirty="0">
                <a:solidFill>
                  <a:srgbClr val="002060"/>
                </a:solidFill>
              </a:rPr>
              <a:t>2</a:t>
            </a:r>
            <a:r>
              <a:rPr lang="en-US" sz="4400" dirty="0">
                <a:solidFill>
                  <a:srgbClr val="002060"/>
                </a:solidFill>
              </a:rPr>
              <a:t> molecule, H-2 isotope both have mass of 2 AMU</a:t>
            </a:r>
          </a:p>
          <a:p>
            <a:r>
              <a:rPr lang="en-US" sz="4400" dirty="0">
                <a:solidFill>
                  <a:srgbClr val="002060"/>
                </a:solidFill>
              </a:rPr>
              <a:t>H-3 isotopes have mass of 3 AMU</a:t>
            </a:r>
            <a:br>
              <a:rPr lang="en-US" sz="4400" dirty="0">
                <a:solidFill>
                  <a:srgbClr val="002060"/>
                </a:solidFill>
              </a:rPr>
            </a:br>
            <a:endParaRPr lang="en-US" sz="4400" dirty="0">
              <a:solidFill>
                <a:srgbClr val="002060"/>
              </a:solidFill>
            </a:endParaRPr>
          </a:p>
          <a:p>
            <a:r>
              <a:rPr lang="en-US" sz="4400" dirty="0">
                <a:solidFill>
                  <a:srgbClr val="FF0000"/>
                </a:solidFill>
              </a:rPr>
              <a:t>Alpha particles &amp; He nuclei have mass of 4 AMU</a:t>
            </a:r>
          </a:p>
          <a:p>
            <a:r>
              <a:rPr lang="en-US" sz="4400" dirty="0">
                <a:solidFill>
                  <a:srgbClr val="FF0000"/>
                </a:solidFill>
              </a:rPr>
              <a:t>CH</a:t>
            </a:r>
            <a:r>
              <a:rPr lang="en-US" sz="4400" baseline="-25000" dirty="0">
                <a:solidFill>
                  <a:srgbClr val="FF0000"/>
                </a:solidFill>
              </a:rPr>
              <a:t>4 </a:t>
            </a:r>
            <a:r>
              <a:rPr lang="en-US" sz="4400" dirty="0">
                <a:solidFill>
                  <a:srgbClr val="FF0000"/>
                </a:solidFill>
              </a:rPr>
              <a:t>has mass of 16 AMU</a:t>
            </a:r>
          </a:p>
          <a:p>
            <a:r>
              <a:rPr lang="en-US" sz="4400" dirty="0">
                <a:solidFill>
                  <a:srgbClr val="FF0000"/>
                </a:solidFill>
              </a:rPr>
              <a:t>H</a:t>
            </a:r>
            <a:r>
              <a:rPr lang="en-US" sz="4400" baseline="-25000" dirty="0">
                <a:solidFill>
                  <a:srgbClr val="FF0000"/>
                </a:solidFill>
              </a:rPr>
              <a:t>2</a:t>
            </a:r>
            <a:r>
              <a:rPr lang="en-US" sz="4400" dirty="0">
                <a:solidFill>
                  <a:srgbClr val="FF0000"/>
                </a:solidFill>
              </a:rPr>
              <a:t>O has mass of 18 AMU</a:t>
            </a:r>
          </a:p>
        </p:txBody>
      </p:sp>
    </p:spTree>
    <p:extLst>
      <p:ext uri="{BB962C8B-B14F-4D97-AF65-F5344CB8AC3E}">
        <p14:creationId xmlns:p14="http://schemas.microsoft.com/office/powerpoint/2010/main" val="2777871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A078F2-DE26-43CC-B7E2-808E5FA2DCD7}"/>
              </a:ext>
            </a:extLst>
          </p:cNvPr>
          <p:cNvSpPr txBox="1"/>
          <p:nvPr/>
        </p:nvSpPr>
        <p:spPr>
          <a:xfrm>
            <a:off x="0" y="0"/>
            <a:ext cx="11714922" cy="4247317"/>
          </a:xfrm>
          <a:prstGeom prst="rect">
            <a:avLst/>
          </a:prstGeom>
          <a:noFill/>
        </p:spPr>
        <p:txBody>
          <a:bodyPr wrap="square" rtlCol="0">
            <a:spAutoFit/>
          </a:bodyPr>
          <a:lstStyle/>
          <a:p>
            <a:r>
              <a:rPr lang="en-US" sz="3600" dirty="0"/>
              <a:t>For each atom state the proper values:</a:t>
            </a:r>
          </a:p>
          <a:p>
            <a:endParaRPr lang="en-US" sz="3600" dirty="0"/>
          </a:p>
          <a:p>
            <a:r>
              <a:rPr lang="en-US" sz="3600" dirty="0"/>
              <a:t>Carbon:  atomic number, atomic mass, number of electrons, number of protons, and number of neutrons.  </a:t>
            </a:r>
          </a:p>
          <a:p>
            <a:endParaRPr lang="en-US" sz="3600" dirty="0"/>
          </a:p>
          <a:p>
            <a:r>
              <a:rPr lang="en-US" sz="3600" dirty="0"/>
              <a:t>Magnesium:  atomic number, atomic mass, number of electrons, number of protons, and number of neutrons.  </a:t>
            </a:r>
          </a:p>
          <a:p>
            <a:endParaRPr lang="en-US" dirty="0"/>
          </a:p>
        </p:txBody>
      </p:sp>
    </p:spTree>
    <p:extLst>
      <p:ext uri="{BB962C8B-B14F-4D97-AF65-F5344CB8AC3E}">
        <p14:creationId xmlns:p14="http://schemas.microsoft.com/office/powerpoint/2010/main" val="1902652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A078F2-DE26-43CC-B7E2-808E5FA2DCD7}"/>
              </a:ext>
            </a:extLst>
          </p:cNvPr>
          <p:cNvSpPr txBox="1"/>
          <p:nvPr/>
        </p:nvSpPr>
        <p:spPr>
          <a:xfrm>
            <a:off x="0" y="0"/>
            <a:ext cx="11714922" cy="4247317"/>
          </a:xfrm>
          <a:prstGeom prst="rect">
            <a:avLst/>
          </a:prstGeom>
          <a:noFill/>
        </p:spPr>
        <p:txBody>
          <a:bodyPr wrap="square" rtlCol="0">
            <a:spAutoFit/>
          </a:bodyPr>
          <a:lstStyle/>
          <a:p>
            <a:r>
              <a:rPr lang="en-US" sz="3600" dirty="0"/>
              <a:t>For each atom state the proper values:</a:t>
            </a:r>
          </a:p>
          <a:p>
            <a:endParaRPr lang="en-US" sz="3600" dirty="0"/>
          </a:p>
          <a:p>
            <a:r>
              <a:rPr lang="en-US" sz="3600" dirty="0">
                <a:solidFill>
                  <a:srgbClr val="FF0000"/>
                </a:solidFill>
              </a:rPr>
              <a:t>Carbon:  atomic number is 6, atomic mass is 12 AMU, it has 6 electrons, 6 protons, and 6 neutrons.  </a:t>
            </a:r>
          </a:p>
          <a:p>
            <a:endParaRPr lang="en-US" sz="3600" dirty="0">
              <a:solidFill>
                <a:srgbClr val="FF0000"/>
              </a:solidFill>
            </a:endParaRPr>
          </a:p>
          <a:p>
            <a:r>
              <a:rPr lang="en-US" sz="3600" dirty="0">
                <a:solidFill>
                  <a:srgbClr val="002060"/>
                </a:solidFill>
              </a:rPr>
              <a:t>Magnesium:  atomic number is 12, atomic mass is 24 AMU,  it has 12 electrons, 12 protons, and 12 neutrons too.  </a:t>
            </a:r>
          </a:p>
          <a:p>
            <a:endParaRPr lang="en-US" dirty="0"/>
          </a:p>
        </p:txBody>
      </p:sp>
    </p:spTree>
    <p:extLst>
      <p:ext uri="{BB962C8B-B14F-4D97-AF65-F5344CB8AC3E}">
        <p14:creationId xmlns:p14="http://schemas.microsoft.com/office/powerpoint/2010/main" val="2819240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C9A044-8C5B-4257-8FAB-091DE21C9A7C}"/>
              </a:ext>
            </a:extLst>
          </p:cNvPr>
          <p:cNvSpPr txBox="1"/>
          <p:nvPr/>
        </p:nvSpPr>
        <p:spPr>
          <a:xfrm>
            <a:off x="0" y="0"/>
            <a:ext cx="11502888" cy="6832640"/>
          </a:xfrm>
          <a:prstGeom prst="rect">
            <a:avLst/>
          </a:prstGeom>
          <a:noFill/>
        </p:spPr>
        <p:txBody>
          <a:bodyPr wrap="square" rtlCol="0">
            <a:spAutoFit/>
          </a:bodyPr>
          <a:lstStyle/>
          <a:p>
            <a:r>
              <a:rPr lang="en-US" dirty="0"/>
              <a:t>Which of these are Ionic, molecular, and is it an empirical formula?  If not, what is the empirical formula?</a:t>
            </a:r>
          </a:p>
          <a:p>
            <a:endParaRPr lang="en-US" sz="2100" b="1" dirty="0">
              <a:latin typeface="Times New Roman" panose="02020603050405020304" pitchFamily="18" charset="0"/>
              <a:cs typeface="Times New Roman" panose="02020603050405020304" pitchFamily="18" charset="0"/>
            </a:endParaRPr>
          </a:p>
          <a:p>
            <a:r>
              <a:rPr lang="en-US" sz="2100" b="1" dirty="0">
                <a:latin typeface="Times New Roman" panose="02020603050405020304" pitchFamily="18" charset="0"/>
                <a:cs typeface="Times New Roman" panose="02020603050405020304" pitchFamily="18" charset="0"/>
              </a:rPr>
              <a:t>HOH</a:t>
            </a:r>
            <a:r>
              <a:rPr lang="en-US" sz="2100" b="1" baseline="-25000" dirty="0">
                <a:latin typeface="Times New Roman" panose="02020603050405020304" pitchFamily="18" charset="0"/>
                <a:cs typeface="Times New Roman" panose="02020603050405020304" pitchFamily="18" charset="0"/>
              </a:rPr>
              <a:t>(L)      </a:t>
            </a:r>
          </a:p>
          <a:p>
            <a:endParaRPr lang="en-US" sz="2100" b="1" dirty="0">
              <a:latin typeface="Times New Roman" panose="02020603050405020304" pitchFamily="18" charset="0"/>
              <a:cs typeface="Times New Roman" panose="02020603050405020304" pitchFamily="18" charset="0"/>
            </a:endParaRPr>
          </a:p>
          <a:p>
            <a:r>
              <a:rPr lang="en-US" sz="2100" b="1" dirty="0">
                <a:latin typeface="Times New Roman" panose="02020603050405020304" pitchFamily="18" charset="0"/>
                <a:cs typeface="Times New Roman" panose="02020603050405020304" pitchFamily="18" charset="0"/>
              </a:rPr>
              <a:t>NaCl</a:t>
            </a:r>
            <a:r>
              <a:rPr lang="en-US" sz="2100" b="1" baseline="-25000" dirty="0">
                <a:latin typeface="Times New Roman" panose="02020603050405020304" pitchFamily="18" charset="0"/>
                <a:cs typeface="Times New Roman" panose="02020603050405020304" pitchFamily="18" charset="0"/>
              </a:rPr>
              <a:t>(S)</a:t>
            </a:r>
            <a:endParaRPr lang="en-US" sz="2100" b="1" dirty="0">
              <a:latin typeface="Times New Roman" panose="02020603050405020304" pitchFamily="18" charset="0"/>
              <a:cs typeface="Times New Roman" panose="02020603050405020304" pitchFamily="18" charset="0"/>
            </a:endParaRPr>
          </a:p>
          <a:p>
            <a:endParaRPr lang="en-US" sz="2100" b="1" dirty="0">
              <a:latin typeface="Times New Roman" panose="02020603050405020304" pitchFamily="18" charset="0"/>
              <a:cs typeface="Times New Roman" panose="02020603050405020304" pitchFamily="18" charset="0"/>
            </a:endParaRPr>
          </a:p>
          <a:p>
            <a:r>
              <a:rPr lang="en-US" sz="2100" b="1" dirty="0">
                <a:latin typeface="Times New Roman" panose="02020603050405020304" pitchFamily="18" charset="0"/>
                <a:cs typeface="Times New Roman" panose="02020603050405020304" pitchFamily="18" charset="0"/>
              </a:rPr>
              <a:t>CH</a:t>
            </a:r>
            <a:r>
              <a:rPr lang="en-US" sz="2100" b="1" baseline="-25000" dirty="0">
                <a:latin typeface="Times New Roman" panose="02020603050405020304" pitchFamily="18" charset="0"/>
                <a:cs typeface="Times New Roman" panose="02020603050405020304" pitchFamily="18" charset="0"/>
              </a:rPr>
              <a:t>4</a:t>
            </a:r>
          </a:p>
          <a:p>
            <a:endParaRPr lang="en-US" sz="2100" b="1" dirty="0">
              <a:latin typeface="Times New Roman" panose="02020603050405020304" pitchFamily="18" charset="0"/>
              <a:cs typeface="Times New Roman" panose="02020603050405020304" pitchFamily="18" charset="0"/>
            </a:endParaRPr>
          </a:p>
          <a:p>
            <a:r>
              <a:rPr lang="en-US" sz="2100" b="1" dirty="0">
                <a:latin typeface="Times New Roman" panose="02020603050405020304" pitchFamily="18" charset="0"/>
                <a:cs typeface="Times New Roman" panose="02020603050405020304" pitchFamily="18" charset="0"/>
              </a:rPr>
              <a:t>C</a:t>
            </a:r>
            <a:r>
              <a:rPr lang="en-US" sz="2100" b="1" baseline="-25000" dirty="0">
                <a:latin typeface="Times New Roman" panose="02020603050405020304" pitchFamily="18" charset="0"/>
                <a:cs typeface="Times New Roman" panose="02020603050405020304" pitchFamily="18" charset="0"/>
              </a:rPr>
              <a:t>6</a:t>
            </a:r>
            <a:r>
              <a:rPr lang="en-US" sz="2100" b="1" dirty="0">
                <a:latin typeface="Times New Roman" panose="02020603050405020304" pitchFamily="18" charset="0"/>
                <a:cs typeface="Times New Roman" panose="02020603050405020304" pitchFamily="18" charset="0"/>
              </a:rPr>
              <a:t>H</a:t>
            </a:r>
            <a:r>
              <a:rPr lang="en-US" sz="2100" b="1" baseline="-25000" dirty="0">
                <a:latin typeface="Times New Roman" panose="02020603050405020304" pitchFamily="18" charset="0"/>
                <a:cs typeface="Times New Roman" panose="02020603050405020304" pitchFamily="18" charset="0"/>
              </a:rPr>
              <a:t>12</a:t>
            </a:r>
            <a:r>
              <a:rPr lang="en-US" sz="2100" b="1" dirty="0">
                <a:latin typeface="Times New Roman" panose="02020603050405020304" pitchFamily="18" charset="0"/>
                <a:cs typeface="Times New Roman" panose="02020603050405020304" pitchFamily="18" charset="0"/>
              </a:rPr>
              <a:t>O</a:t>
            </a:r>
            <a:r>
              <a:rPr lang="en-US" sz="2100" b="1" baseline="-25000" dirty="0">
                <a:latin typeface="Times New Roman" panose="02020603050405020304" pitchFamily="18" charset="0"/>
                <a:cs typeface="Times New Roman" panose="02020603050405020304" pitchFamily="18" charset="0"/>
              </a:rPr>
              <a:t>6</a:t>
            </a:r>
            <a:endParaRPr lang="en-US" sz="2100" b="1" dirty="0">
              <a:latin typeface="Times New Roman" panose="02020603050405020304" pitchFamily="18" charset="0"/>
              <a:cs typeface="Times New Roman" panose="02020603050405020304" pitchFamily="18" charset="0"/>
            </a:endParaRPr>
          </a:p>
          <a:p>
            <a:endParaRPr lang="en-US" sz="2100" b="1" dirty="0">
              <a:latin typeface="Times New Roman" panose="02020603050405020304" pitchFamily="18" charset="0"/>
              <a:cs typeface="Times New Roman" panose="02020603050405020304" pitchFamily="18" charset="0"/>
            </a:endParaRPr>
          </a:p>
          <a:p>
            <a:r>
              <a:rPr lang="en-US" sz="2100" b="1" dirty="0">
                <a:latin typeface="Times New Roman" panose="02020603050405020304" pitchFamily="18" charset="0"/>
                <a:cs typeface="Times New Roman" panose="02020603050405020304" pitchFamily="18" charset="0"/>
              </a:rPr>
              <a:t>CH</a:t>
            </a:r>
            <a:r>
              <a:rPr lang="en-US" sz="2100" b="1" baseline="-25000" dirty="0">
                <a:latin typeface="Times New Roman" panose="02020603050405020304" pitchFamily="18" charset="0"/>
                <a:cs typeface="Times New Roman" panose="02020603050405020304" pitchFamily="18" charset="0"/>
              </a:rPr>
              <a:t>3</a:t>
            </a:r>
            <a:r>
              <a:rPr lang="en-US" sz="2100" b="1" dirty="0">
                <a:latin typeface="Times New Roman" panose="02020603050405020304" pitchFamily="18" charset="0"/>
                <a:cs typeface="Times New Roman" panose="02020603050405020304" pitchFamily="18" charset="0"/>
              </a:rPr>
              <a:t>CH</a:t>
            </a:r>
            <a:r>
              <a:rPr lang="en-US" sz="2100" b="1" baseline="-25000" dirty="0">
                <a:latin typeface="Times New Roman" panose="02020603050405020304" pitchFamily="18" charset="0"/>
                <a:cs typeface="Times New Roman" panose="02020603050405020304" pitchFamily="18" charset="0"/>
              </a:rPr>
              <a:t>2</a:t>
            </a:r>
            <a:r>
              <a:rPr lang="en-US" sz="2100" b="1" dirty="0">
                <a:latin typeface="Times New Roman" panose="02020603050405020304" pitchFamily="18" charset="0"/>
                <a:cs typeface="Times New Roman" panose="02020603050405020304" pitchFamily="18" charset="0"/>
              </a:rPr>
              <a:t>CH</a:t>
            </a:r>
            <a:r>
              <a:rPr lang="en-US" sz="2100" b="1" baseline="-25000" dirty="0">
                <a:latin typeface="Times New Roman" panose="02020603050405020304" pitchFamily="18" charset="0"/>
                <a:cs typeface="Times New Roman" panose="02020603050405020304" pitchFamily="18" charset="0"/>
              </a:rPr>
              <a:t>2</a:t>
            </a:r>
            <a:r>
              <a:rPr lang="en-US" sz="2100" b="1" dirty="0">
                <a:latin typeface="Times New Roman" panose="02020603050405020304" pitchFamily="18" charset="0"/>
                <a:cs typeface="Times New Roman" panose="02020603050405020304" pitchFamily="18" charset="0"/>
              </a:rPr>
              <a:t>CH</a:t>
            </a:r>
            <a:r>
              <a:rPr lang="en-US" sz="2100" b="1" baseline="-25000" dirty="0">
                <a:latin typeface="Times New Roman" panose="02020603050405020304" pitchFamily="18" charset="0"/>
                <a:cs typeface="Times New Roman" panose="02020603050405020304" pitchFamily="18" charset="0"/>
              </a:rPr>
              <a:t>3</a:t>
            </a:r>
            <a:br>
              <a:rPr lang="en-US" sz="2100" b="1" baseline="-25000" dirty="0">
                <a:latin typeface="Times New Roman" panose="02020603050405020304" pitchFamily="18" charset="0"/>
                <a:cs typeface="Times New Roman" panose="02020603050405020304" pitchFamily="18" charset="0"/>
              </a:rPr>
            </a:br>
            <a:endParaRPr lang="en-US" sz="2100" b="1" dirty="0">
              <a:latin typeface="Times New Roman" panose="02020603050405020304" pitchFamily="18" charset="0"/>
              <a:cs typeface="Times New Roman" panose="02020603050405020304" pitchFamily="18" charset="0"/>
            </a:endParaRPr>
          </a:p>
          <a:p>
            <a:r>
              <a:rPr lang="en-US" sz="2100" b="1" dirty="0">
                <a:latin typeface="Times New Roman" panose="02020603050405020304" pitchFamily="18" charset="0"/>
                <a:cs typeface="Times New Roman" panose="02020603050405020304" pitchFamily="18" charset="0"/>
              </a:rPr>
              <a:t>HC</a:t>
            </a:r>
            <a:r>
              <a:rPr lang="en-US" sz="2100" b="1" baseline="-25000" dirty="0">
                <a:latin typeface="Times New Roman" panose="02020603050405020304" pitchFamily="18" charset="0"/>
                <a:cs typeface="Times New Roman" panose="02020603050405020304" pitchFamily="18" charset="0"/>
              </a:rPr>
              <a:t>2</a:t>
            </a:r>
            <a:r>
              <a:rPr lang="en-US" sz="2100" b="1" dirty="0">
                <a:latin typeface="Times New Roman" panose="02020603050405020304" pitchFamily="18" charset="0"/>
                <a:cs typeface="Times New Roman" panose="02020603050405020304" pitchFamily="18" charset="0"/>
              </a:rPr>
              <a:t>H</a:t>
            </a:r>
            <a:r>
              <a:rPr lang="en-US" sz="2100" b="1" baseline="-25000" dirty="0">
                <a:latin typeface="Times New Roman" panose="02020603050405020304" pitchFamily="18" charset="0"/>
                <a:cs typeface="Times New Roman" panose="02020603050405020304" pitchFamily="18" charset="0"/>
              </a:rPr>
              <a:t>3</a:t>
            </a:r>
            <a:r>
              <a:rPr lang="en-US" sz="2100" b="1" dirty="0">
                <a:latin typeface="Times New Roman" panose="02020603050405020304" pitchFamily="18" charset="0"/>
                <a:cs typeface="Times New Roman" panose="02020603050405020304" pitchFamily="18" charset="0"/>
              </a:rPr>
              <a:t>O</a:t>
            </a:r>
            <a:r>
              <a:rPr lang="en-US" sz="2100" b="1" baseline="-25000" dirty="0">
                <a:latin typeface="Times New Roman" panose="02020603050405020304" pitchFamily="18" charset="0"/>
                <a:cs typeface="Times New Roman" panose="02020603050405020304" pitchFamily="18" charset="0"/>
              </a:rPr>
              <a:t>2</a:t>
            </a:r>
            <a:endParaRPr lang="en-US" sz="2100" b="1" dirty="0">
              <a:latin typeface="Times New Roman" panose="02020603050405020304" pitchFamily="18" charset="0"/>
              <a:cs typeface="Times New Roman" panose="02020603050405020304" pitchFamily="18" charset="0"/>
            </a:endParaRPr>
          </a:p>
          <a:p>
            <a:endParaRPr lang="en-US" sz="2100" b="1" dirty="0">
              <a:latin typeface="Times New Roman" panose="02020603050405020304" pitchFamily="18" charset="0"/>
              <a:cs typeface="Times New Roman" panose="02020603050405020304" pitchFamily="18" charset="0"/>
            </a:endParaRPr>
          </a:p>
          <a:p>
            <a:r>
              <a:rPr lang="en-US" sz="2100" b="1" dirty="0">
                <a:latin typeface="Times New Roman" panose="02020603050405020304" pitchFamily="18" charset="0"/>
                <a:cs typeface="Times New Roman" panose="02020603050405020304" pitchFamily="18" charset="0"/>
              </a:rPr>
              <a:t>NaOH</a:t>
            </a:r>
          </a:p>
          <a:p>
            <a:endParaRPr lang="en-US" sz="2100" b="1" dirty="0">
              <a:latin typeface="Times New Roman" panose="02020603050405020304" pitchFamily="18" charset="0"/>
              <a:cs typeface="Times New Roman" panose="02020603050405020304" pitchFamily="18" charset="0"/>
            </a:endParaRPr>
          </a:p>
          <a:p>
            <a:r>
              <a:rPr lang="en-US" sz="2100" b="1" dirty="0">
                <a:latin typeface="Times New Roman" panose="02020603050405020304" pitchFamily="18" charset="0"/>
                <a:cs typeface="Times New Roman" panose="02020603050405020304" pitchFamily="18" charset="0"/>
              </a:rPr>
              <a:t>SO</a:t>
            </a:r>
            <a:r>
              <a:rPr lang="en-US" sz="2100" b="1" baseline="-25000" dirty="0">
                <a:latin typeface="Times New Roman" panose="02020603050405020304" pitchFamily="18" charset="0"/>
                <a:cs typeface="Times New Roman" panose="02020603050405020304" pitchFamily="18" charset="0"/>
              </a:rPr>
              <a:t>2</a:t>
            </a:r>
            <a:endParaRPr lang="en-US" sz="2100" b="1" dirty="0">
              <a:latin typeface="Times New Roman" panose="02020603050405020304" pitchFamily="18" charset="0"/>
              <a:cs typeface="Times New Roman" panose="02020603050405020304" pitchFamily="18" charset="0"/>
            </a:endParaRPr>
          </a:p>
          <a:p>
            <a:endParaRPr lang="en-US" sz="2100" b="1" dirty="0">
              <a:latin typeface="Times New Roman" panose="02020603050405020304" pitchFamily="18" charset="0"/>
              <a:cs typeface="Times New Roman" panose="02020603050405020304" pitchFamily="18" charset="0"/>
            </a:endParaRPr>
          </a:p>
          <a:p>
            <a:r>
              <a:rPr lang="en-US" sz="2100" b="1" dirty="0">
                <a:latin typeface="Times New Roman" panose="02020603050405020304" pitchFamily="18" charset="0"/>
                <a:cs typeface="Times New Roman" panose="02020603050405020304" pitchFamily="18" charset="0"/>
              </a:rPr>
              <a:t>N</a:t>
            </a:r>
            <a:r>
              <a:rPr lang="en-US" sz="2100" b="1" baseline="-25000" dirty="0">
                <a:latin typeface="Times New Roman" panose="02020603050405020304" pitchFamily="18" charset="0"/>
                <a:cs typeface="Times New Roman" panose="02020603050405020304" pitchFamily="18" charset="0"/>
              </a:rPr>
              <a:t>2</a:t>
            </a:r>
            <a:r>
              <a:rPr lang="en-US" sz="2100" b="1" dirty="0">
                <a:latin typeface="Times New Roman" panose="02020603050405020304" pitchFamily="18" charset="0"/>
                <a:cs typeface="Times New Roman" panose="02020603050405020304" pitchFamily="18" charset="0"/>
              </a:rPr>
              <a:t>O</a:t>
            </a:r>
            <a:r>
              <a:rPr lang="en-US" sz="2100" b="1" baseline="-25000" dirty="0">
                <a:latin typeface="Times New Roman" panose="02020603050405020304" pitchFamily="18" charset="0"/>
                <a:cs typeface="Times New Roman" panose="02020603050405020304" pitchFamily="18" charset="0"/>
              </a:rPr>
              <a:t>4</a:t>
            </a:r>
            <a:endParaRPr lang="en-US" sz="2100" b="1" dirty="0">
              <a:latin typeface="Times New Roman" panose="02020603050405020304" pitchFamily="18" charset="0"/>
              <a:cs typeface="Times New Roman" panose="02020603050405020304" pitchFamily="18" charset="0"/>
            </a:endParaRPr>
          </a:p>
          <a:p>
            <a:endParaRPr lang="en-US" sz="2100" b="1" dirty="0">
              <a:latin typeface="Times New Roman" panose="02020603050405020304" pitchFamily="18" charset="0"/>
              <a:cs typeface="Times New Roman" panose="02020603050405020304" pitchFamily="18" charset="0"/>
            </a:endParaRPr>
          </a:p>
          <a:p>
            <a:r>
              <a:rPr lang="en-US" sz="2100" b="1" dirty="0">
                <a:latin typeface="Times New Roman" panose="02020603050405020304" pitchFamily="18" charset="0"/>
                <a:cs typeface="Times New Roman" panose="02020603050405020304" pitchFamily="18" charset="0"/>
              </a:rPr>
              <a:t>C</a:t>
            </a:r>
            <a:r>
              <a:rPr lang="en-US" sz="2100" b="1" baseline="-25000" dirty="0">
                <a:latin typeface="Times New Roman" panose="02020603050405020304" pitchFamily="18" charset="0"/>
                <a:cs typeface="Times New Roman" panose="02020603050405020304" pitchFamily="18" charset="0"/>
              </a:rPr>
              <a:t>8</a:t>
            </a:r>
            <a:r>
              <a:rPr lang="en-US" sz="2100" b="1" dirty="0">
                <a:latin typeface="Times New Roman" panose="02020603050405020304" pitchFamily="18" charset="0"/>
                <a:cs typeface="Times New Roman" panose="02020603050405020304" pitchFamily="18" charset="0"/>
              </a:rPr>
              <a:t>H</a:t>
            </a:r>
            <a:r>
              <a:rPr lang="en-US" sz="2100" b="1" baseline="-25000" dirty="0">
                <a:latin typeface="Times New Roman" panose="02020603050405020304" pitchFamily="18" charset="0"/>
                <a:cs typeface="Times New Roman" panose="02020603050405020304" pitchFamily="18" charset="0"/>
              </a:rPr>
              <a:t>18</a:t>
            </a:r>
            <a:endParaRPr lang="en-US" sz="2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3908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C9A044-8C5B-4257-8FAB-091DE21C9A7C}"/>
              </a:ext>
            </a:extLst>
          </p:cNvPr>
          <p:cNvSpPr txBox="1"/>
          <p:nvPr/>
        </p:nvSpPr>
        <p:spPr>
          <a:xfrm>
            <a:off x="0" y="0"/>
            <a:ext cx="11502888" cy="6786473"/>
          </a:xfrm>
          <a:prstGeom prst="rect">
            <a:avLst/>
          </a:prstGeom>
          <a:noFill/>
        </p:spPr>
        <p:txBody>
          <a:bodyPr wrap="square" rtlCol="0">
            <a:spAutoFit/>
          </a:bodyPr>
          <a:lstStyle/>
          <a:p>
            <a:r>
              <a:rPr lang="en-US" dirty="0"/>
              <a:t>Which of these are Ionic, molecular, and is it an empirical formula?  If not, what is the empirical formula?</a:t>
            </a:r>
          </a:p>
          <a:p>
            <a:endParaRPr lang="en-US" dirty="0"/>
          </a:p>
          <a:p>
            <a:r>
              <a:rPr lang="en-US" sz="2100" b="1" dirty="0">
                <a:solidFill>
                  <a:srgbClr val="FF0000"/>
                </a:solidFill>
                <a:latin typeface="Times New Roman" panose="02020603050405020304" pitchFamily="18" charset="0"/>
                <a:cs typeface="Times New Roman" panose="02020603050405020304" pitchFamily="18" charset="0"/>
              </a:rPr>
              <a:t>HOH</a:t>
            </a:r>
            <a:r>
              <a:rPr lang="en-US" sz="2100" b="1" baseline="-25000" dirty="0">
                <a:solidFill>
                  <a:srgbClr val="FF0000"/>
                </a:solidFill>
                <a:latin typeface="Times New Roman" panose="02020603050405020304" pitchFamily="18" charset="0"/>
                <a:cs typeface="Times New Roman" panose="02020603050405020304" pitchFamily="18" charset="0"/>
              </a:rPr>
              <a:t>(L)      </a:t>
            </a:r>
            <a:r>
              <a:rPr lang="en-US" sz="2100" b="1" dirty="0">
                <a:solidFill>
                  <a:srgbClr val="FF0000"/>
                </a:solidFill>
                <a:latin typeface="Times New Roman" panose="02020603050405020304" pitchFamily="18" charset="0"/>
                <a:cs typeface="Times New Roman" panose="02020603050405020304" pitchFamily="18" charset="0"/>
              </a:rPr>
              <a:t>molecular and empirical  (it can’t be reduced) </a:t>
            </a:r>
          </a:p>
          <a:p>
            <a:endParaRPr lang="en-US" sz="2100" b="1" dirty="0">
              <a:latin typeface="Times New Roman" panose="02020603050405020304" pitchFamily="18" charset="0"/>
              <a:cs typeface="Times New Roman" panose="02020603050405020304" pitchFamily="18" charset="0"/>
            </a:endParaRPr>
          </a:p>
          <a:p>
            <a:r>
              <a:rPr lang="en-US" sz="2100" b="1" dirty="0">
                <a:latin typeface="Times New Roman" panose="02020603050405020304" pitchFamily="18" charset="0"/>
                <a:cs typeface="Times New Roman" panose="02020603050405020304" pitchFamily="18" charset="0"/>
              </a:rPr>
              <a:t>NaCl</a:t>
            </a:r>
            <a:r>
              <a:rPr lang="en-US" sz="2100" b="1" baseline="-25000" dirty="0">
                <a:latin typeface="Times New Roman" panose="02020603050405020304" pitchFamily="18" charset="0"/>
                <a:cs typeface="Times New Roman" panose="02020603050405020304" pitchFamily="18" charset="0"/>
              </a:rPr>
              <a:t>(S)      </a:t>
            </a:r>
            <a:r>
              <a:rPr lang="en-US" sz="2100" b="1" dirty="0">
                <a:latin typeface="Times New Roman" panose="02020603050405020304" pitchFamily="18" charset="0"/>
                <a:cs typeface="Times New Roman" panose="02020603050405020304" pitchFamily="18" charset="0"/>
              </a:rPr>
              <a:t> ionic </a:t>
            </a:r>
            <a:r>
              <a:rPr lang="en-US" sz="2100" b="1" dirty="0">
                <a:solidFill>
                  <a:schemeClr val="tx1">
                    <a:lumMod val="95000"/>
                    <a:lumOff val="5000"/>
                  </a:schemeClr>
                </a:solidFill>
                <a:latin typeface="Times New Roman" panose="02020603050405020304" pitchFamily="18" charset="0"/>
                <a:cs typeface="Times New Roman" panose="02020603050405020304" pitchFamily="18" charset="0"/>
              </a:rPr>
              <a:t>and empirical  (it can’t be reduced) </a:t>
            </a:r>
          </a:p>
          <a:p>
            <a:endParaRPr lang="en-US" sz="2100" b="1" dirty="0">
              <a:latin typeface="Times New Roman" panose="02020603050405020304" pitchFamily="18" charset="0"/>
              <a:cs typeface="Times New Roman" panose="02020603050405020304" pitchFamily="18" charset="0"/>
            </a:endParaRPr>
          </a:p>
          <a:p>
            <a:r>
              <a:rPr lang="en-US" sz="2100" b="1" dirty="0">
                <a:solidFill>
                  <a:srgbClr val="FF0000"/>
                </a:solidFill>
                <a:latin typeface="Times New Roman" panose="02020603050405020304" pitchFamily="18" charset="0"/>
                <a:cs typeface="Times New Roman" panose="02020603050405020304" pitchFamily="18" charset="0"/>
              </a:rPr>
              <a:t>CH</a:t>
            </a:r>
            <a:r>
              <a:rPr lang="en-US" sz="2100" b="1" baseline="-25000" dirty="0">
                <a:solidFill>
                  <a:srgbClr val="FF0000"/>
                </a:solidFill>
                <a:latin typeface="Times New Roman" panose="02020603050405020304" pitchFamily="18" charset="0"/>
                <a:cs typeface="Times New Roman" panose="02020603050405020304" pitchFamily="18" charset="0"/>
              </a:rPr>
              <a:t>4           </a:t>
            </a:r>
            <a:r>
              <a:rPr lang="en-US" sz="2100" b="1" dirty="0">
                <a:solidFill>
                  <a:srgbClr val="FF0000"/>
                </a:solidFill>
                <a:latin typeface="Times New Roman" panose="02020603050405020304" pitchFamily="18" charset="0"/>
                <a:cs typeface="Times New Roman" panose="02020603050405020304" pitchFamily="18" charset="0"/>
              </a:rPr>
              <a:t>molecular and empirical  (it can’t be reduced) </a:t>
            </a:r>
            <a:endParaRPr lang="en-US" sz="2100" b="1" baseline="-25000" dirty="0">
              <a:solidFill>
                <a:srgbClr val="FF0000"/>
              </a:solidFill>
              <a:latin typeface="Times New Roman" panose="02020603050405020304" pitchFamily="18" charset="0"/>
              <a:cs typeface="Times New Roman" panose="02020603050405020304" pitchFamily="18" charset="0"/>
            </a:endParaRPr>
          </a:p>
          <a:p>
            <a:r>
              <a:rPr lang="en-US" sz="2100" b="1" dirty="0">
                <a:latin typeface="Times New Roman" panose="02020603050405020304" pitchFamily="18" charset="0"/>
                <a:cs typeface="Times New Roman" panose="02020603050405020304" pitchFamily="18" charset="0"/>
              </a:rPr>
              <a:t> </a:t>
            </a:r>
          </a:p>
          <a:p>
            <a:r>
              <a:rPr lang="en-US" sz="2100" b="1" dirty="0">
                <a:latin typeface="Times New Roman" panose="02020603050405020304" pitchFamily="18" charset="0"/>
                <a:cs typeface="Times New Roman" panose="02020603050405020304" pitchFamily="18" charset="0"/>
              </a:rPr>
              <a:t>C</a:t>
            </a:r>
            <a:r>
              <a:rPr lang="en-US" sz="2100" b="1" baseline="-25000" dirty="0">
                <a:latin typeface="Times New Roman" panose="02020603050405020304" pitchFamily="18" charset="0"/>
                <a:cs typeface="Times New Roman" panose="02020603050405020304" pitchFamily="18" charset="0"/>
              </a:rPr>
              <a:t>6</a:t>
            </a:r>
            <a:r>
              <a:rPr lang="en-US" sz="2100" b="1" dirty="0">
                <a:latin typeface="Times New Roman" panose="02020603050405020304" pitchFamily="18" charset="0"/>
                <a:cs typeface="Times New Roman" panose="02020603050405020304" pitchFamily="18" charset="0"/>
              </a:rPr>
              <a:t>H</a:t>
            </a:r>
            <a:r>
              <a:rPr lang="en-US" sz="2100" b="1" baseline="-25000" dirty="0">
                <a:latin typeface="Times New Roman" panose="02020603050405020304" pitchFamily="18" charset="0"/>
                <a:cs typeface="Times New Roman" panose="02020603050405020304" pitchFamily="18" charset="0"/>
              </a:rPr>
              <a:t>12</a:t>
            </a:r>
            <a:r>
              <a:rPr lang="en-US" sz="2100" b="1" dirty="0">
                <a:latin typeface="Times New Roman" panose="02020603050405020304" pitchFamily="18" charset="0"/>
                <a:cs typeface="Times New Roman" panose="02020603050405020304" pitchFamily="18" charset="0"/>
              </a:rPr>
              <a:t>O</a:t>
            </a:r>
            <a:r>
              <a:rPr lang="en-US" sz="2100" b="1" baseline="-25000" dirty="0">
                <a:latin typeface="Times New Roman" panose="02020603050405020304" pitchFamily="18" charset="0"/>
                <a:cs typeface="Times New Roman" panose="02020603050405020304" pitchFamily="18" charset="0"/>
              </a:rPr>
              <a:t>6             </a:t>
            </a:r>
            <a:r>
              <a:rPr lang="en-US" sz="2100" b="1" dirty="0">
                <a:latin typeface="Times New Roman" panose="02020603050405020304" pitchFamily="18" charset="0"/>
                <a:cs typeface="Times New Roman" panose="02020603050405020304" pitchFamily="18" charset="0"/>
              </a:rPr>
              <a:t>molecular.  The empirical formula would be CH</a:t>
            </a:r>
            <a:r>
              <a:rPr lang="en-US" sz="2100" b="1" baseline="-25000" dirty="0">
                <a:latin typeface="Times New Roman" panose="02020603050405020304" pitchFamily="18" charset="0"/>
                <a:cs typeface="Times New Roman" panose="02020603050405020304" pitchFamily="18" charset="0"/>
              </a:rPr>
              <a:t>2</a:t>
            </a:r>
            <a:r>
              <a:rPr lang="en-US" sz="2100" b="1" dirty="0">
                <a:latin typeface="Times New Roman" panose="02020603050405020304" pitchFamily="18" charset="0"/>
                <a:cs typeface="Times New Roman" panose="02020603050405020304" pitchFamily="18" charset="0"/>
              </a:rPr>
              <a:t>O</a:t>
            </a:r>
          </a:p>
          <a:p>
            <a:endParaRPr lang="en-US" sz="2100" b="1" dirty="0">
              <a:latin typeface="Times New Roman" panose="02020603050405020304" pitchFamily="18" charset="0"/>
              <a:cs typeface="Times New Roman" panose="02020603050405020304" pitchFamily="18" charset="0"/>
            </a:endParaRPr>
          </a:p>
          <a:p>
            <a:r>
              <a:rPr lang="en-US" sz="2100" b="1" dirty="0">
                <a:solidFill>
                  <a:srgbClr val="FF0000"/>
                </a:solidFill>
                <a:latin typeface="Times New Roman" panose="02020603050405020304" pitchFamily="18" charset="0"/>
                <a:cs typeface="Times New Roman" panose="02020603050405020304" pitchFamily="18" charset="0"/>
              </a:rPr>
              <a:t>CH</a:t>
            </a:r>
            <a:r>
              <a:rPr lang="en-US" sz="2100" b="1" baseline="-25000" dirty="0">
                <a:solidFill>
                  <a:srgbClr val="FF0000"/>
                </a:solidFill>
                <a:latin typeface="Times New Roman" panose="02020603050405020304" pitchFamily="18" charset="0"/>
                <a:cs typeface="Times New Roman" panose="02020603050405020304" pitchFamily="18" charset="0"/>
              </a:rPr>
              <a:t>3</a:t>
            </a:r>
            <a:r>
              <a:rPr lang="en-US" sz="2100" b="1" dirty="0">
                <a:solidFill>
                  <a:srgbClr val="FF0000"/>
                </a:solidFill>
                <a:latin typeface="Times New Roman" panose="02020603050405020304" pitchFamily="18" charset="0"/>
                <a:cs typeface="Times New Roman" panose="02020603050405020304" pitchFamily="18" charset="0"/>
              </a:rPr>
              <a:t>CH</a:t>
            </a:r>
            <a:r>
              <a:rPr lang="en-US" sz="2100" b="1" baseline="-25000" dirty="0">
                <a:solidFill>
                  <a:srgbClr val="FF0000"/>
                </a:solidFill>
                <a:latin typeface="Times New Roman" panose="02020603050405020304" pitchFamily="18" charset="0"/>
                <a:cs typeface="Times New Roman" panose="02020603050405020304" pitchFamily="18" charset="0"/>
              </a:rPr>
              <a:t>2</a:t>
            </a:r>
            <a:r>
              <a:rPr lang="en-US" sz="2100" b="1" dirty="0">
                <a:solidFill>
                  <a:srgbClr val="FF0000"/>
                </a:solidFill>
                <a:latin typeface="Times New Roman" panose="02020603050405020304" pitchFamily="18" charset="0"/>
                <a:cs typeface="Times New Roman" panose="02020603050405020304" pitchFamily="18" charset="0"/>
              </a:rPr>
              <a:t>CH</a:t>
            </a:r>
            <a:r>
              <a:rPr lang="en-US" sz="2100" b="1" baseline="-25000" dirty="0">
                <a:solidFill>
                  <a:srgbClr val="FF0000"/>
                </a:solidFill>
                <a:latin typeface="Times New Roman" panose="02020603050405020304" pitchFamily="18" charset="0"/>
                <a:cs typeface="Times New Roman" panose="02020603050405020304" pitchFamily="18" charset="0"/>
              </a:rPr>
              <a:t>2</a:t>
            </a:r>
            <a:r>
              <a:rPr lang="en-US" sz="2100" b="1" dirty="0">
                <a:solidFill>
                  <a:srgbClr val="FF0000"/>
                </a:solidFill>
                <a:latin typeface="Times New Roman" panose="02020603050405020304" pitchFamily="18" charset="0"/>
                <a:cs typeface="Times New Roman" panose="02020603050405020304" pitchFamily="18" charset="0"/>
              </a:rPr>
              <a:t>CH</a:t>
            </a:r>
            <a:r>
              <a:rPr lang="en-US" sz="2100" b="1" baseline="-25000" dirty="0">
                <a:solidFill>
                  <a:srgbClr val="FF0000"/>
                </a:solidFill>
                <a:latin typeface="Times New Roman" panose="02020603050405020304" pitchFamily="18" charset="0"/>
                <a:cs typeface="Times New Roman" panose="02020603050405020304" pitchFamily="18" charset="0"/>
              </a:rPr>
              <a:t>3</a:t>
            </a:r>
            <a:r>
              <a:rPr lang="en-US" sz="2100" b="1" dirty="0">
                <a:solidFill>
                  <a:srgbClr val="FF0000"/>
                </a:solidFill>
                <a:latin typeface="Times New Roman" panose="02020603050405020304" pitchFamily="18" charset="0"/>
                <a:cs typeface="Times New Roman" panose="02020603050405020304" pitchFamily="18" charset="0"/>
              </a:rPr>
              <a:t>    </a:t>
            </a:r>
            <a:r>
              <a:rPr lang="en-US" sz="2100" b="1" dirty="0">
                <a:latin typeface="Times New Roman" panose="02020603050405020304" pitchFamily="18" charset="0"/>
                <a:cs typeface="Times New Roman" panose="02020603050405020304" pitchFamily="18" charset="0"/>
              </a:rPr>
              <a:t>   </a:t>
            </a:r>
            <a:r>
              <a:rPr lang="en-US" sz="2100" b="1" dirty="0">
                <a:solidFill>
                  <a:srgbClr val="FF0000"/>
                </a:solidFill>
                <a:latin typeface="Times New Roman" panose="02020603050405020304" pitchFamily="18" charset="0"/>
                <a:cs typeface="Times New Roman" panose="02020603050405020304" pitchFamily="18" charset="0"/>
              </a:rPr>
              <a:t>molecular and empirical.  The empirical formula would be C</a:t>
            </a:r>
            <a:r>
              <a:rPr lang="en-US" sz="2100" b="1" baseline="-25000" dirty="0">
                <a:solidFill>
                  <a:srgbClr val="FF0000"/>
                </a:solidFill>
                <a:latin typeface="Times New Roman" panose="02020603050405020304" pitchFamily="18" charset="0"/>
                <a:cs typeface="Times New Roman" panose="02020603050405020304" pitchFamily="18" charset="0"/>
              </a:rPr>
              <a:t>2</a:t>
            </a:r>
            <a:r>
              <a:rPr lang="en-US" sz="2100" b="1" dirty="0">
                <a:solidFill>
                  <a:srgbClr val="FF0000"/>
                </a:solidFill>
                <a:latin typeface="Times New Roman" panose="02020603050405020304" pitchFamily="18" charset="0"/>
                <a:cs typeface="Times New Roman" panose="02020603050405020304" pitchFamily="18" charset="0"/>
              </a:rPr>
              <a:t>H</a:t>
            </a:r>
            <a:r>
              <a:rPr lang="en-US" sz="2100" b="1" baseline="-25000" dirty="0">
                <a:solidFill>
                  <a:srgbClr val="FF0000"/>
                </a:solidFill>
                <a:latin typeface="Times New Roman" panose="02020603050405020304" pitchFamily="18" charset="0"/>
                <a:cs typeface="Times New Roman" panose="02020603050405020304" pitchFamily="18" charset="0"/>
              </a:rPr>
              <a:t>5</a:t>
            </a:r>
            <a:r>
              <a:rPr lang="en-US" sz="2100" b="1" dirty="0">
                <a:solidFill>
                  <a:srgbClr val="FF0000"/>
                </a:solidFill>
                <a:latin typeface="Times New Roman" panose="02020603050405020304" pitchFamily="18" charset="0"/>
                <a:cs typeface="Times New Roman" panose="02020603050405020304" pitchFamily="18" charset="0"/>
              </a:rPr>
              <a:t>  </a:t>
            </a:r>
            <a:endParaRPr lang="en-US" sz="2100" b="1" dirty="0">
              <a:latin typeface="Times New Roman" panose="02020603050405020304" pitchFamily="18" charset="0"/>
              <a:cs typeface="Times New Roman" panose="02020603050405020304" pitchFamily="18" charset="0"/>
            </a:endParaRPr>
          </a:p>
          <a:p>
            <a:endParaRPr lang="en-US" sz="2100" b="1" dirty="0">
              <a:latin typeface="Times New Roman" panose="02020603050405020304" pitchFamily="18" charset="0"/>
              <a:cs typeface="Times New Roman" panose="02020603050405020304" pitchFamily="18" charset="0"/>
            </a:endParaRPr>
          </a:p>
          <a:p>
            <a:r>
              <a:rPr lang="en-US" sz="2100" b="1" dirty="0">
                <a:solidFill>
                  <a:schemeClr val="tx1">
                    <a:lumMod val="95000"/>
                    <a:lumOff val="5000"/>
                  </a:schemeClr>
                </a:solidFill>
                <a:latin typeface="Times New Roman" panose="02020603050405020304" pitchFamily="18" charset="0"/>
                <a:cs typeface="Times New Roman" panose="02020603050405020304" pitchFamily="18" charset="0"/>
              </a:rPr>
              <a:t>HC</a:t>
            </a:r>
            <a:r>
              <a:rPr lang="en-US" sz="2100" b="1"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100" b="1" dirty="0">
                <a:solidFill>
                  <a:schemeClr val="tx1">
                    <a:lumMod val="95000"/>
                    <a:lumOff val="5000"/>
                  </a:schemeClr>
                </a:solidFill>
                <a:latin typeface="Times New Roman" panose="02020603050405020304" pitchFamily="18" charset="0"/>
                <a:cs typeface="Times New Roman" panose="02020603050405020304" pitchFamily="18" charset="0"/>
              </a:rPr>
              <a:t>H</a:t>
            </a:r>
            <a:r>
              <a:rPr lang="en-US" sz="2100" b="1"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100" b="1" dirty="0">
                <a:solidFill>
                  <a:schemeClr val="tx1">
                    <a:lumMod val="95000"/>
                    <a:lumOff val="5000"/>
                  </a:schemeClr>
                </a:solidFill>
                <a:latin typeface="Times New Roman" panose="02020603050405020304" pitchFamily="18" charset="0"/>
                <a:cs typeface="Times New Roman" panose="02020603050405020304" pitchFamily="18" charset="0"/>
              </a:rPr>
              <a:t>O</a:t>
            </a:r>
            <a:r>
              <a:rPr lang="en-US" sz="2100" b="1" baseline="-25000" dirty="0">
                <a:solidFill>
                  <a:schemeClr val="tx1">
                    <a:lumMod val="95000"/>
                    <a:lumOff val="5000"/>
                  </a:schemeClr>
                </a:solidFill>
                <a:latin typeface="Times New Roman" panose="02020603050405020304" pitchFamily="18" charset="0"/>
                <a:cs typeface="Times New Roman" panose="02020603050405020304" pitchFamily="18" charset="0"/>
              </a:rPr>
              <a:t>2              </a:t>
            </a:r>
            <a:r>
              <a:rPr lang="en-US" sz="2100" b="1" dirty="0">
                <a:solidFill>
                  <a:schemeClr val="tx1">
                    <a:lumMod val="95000"/>
                    <a:lumOff val="5000"/>
                  </a:schemeClr>
                </a:solidFill>
                <a:latin typeface="Times New Roman" panose="02020603050405020304" pitchFamily="18" charset="0"/>
                <a:cs typeface="Times New Roman" panose="02020603050405020304" pitchFamily="18" charset="0"/>
              </a:rPr>
              <a:t>molecular and empirical  (it can’t be reduced) </a:t>
            </a:r>
          </a:p>
          <a:p>
            <a:endParaRPr lang="en-US" sz="2100" b="1" dirty="0">
              <a:latin typeface="Times New Roman" panose="02020603050405020304" pitchFamily="18" charset="0"/>
              <a:cs typeface="Times New Roman" panose="02020603050405020304" pitchFamily="18" charset="0"/>
            </a:endParaRPr>
          </a:p>
          <a:p>
            <a:r>
              <a:rPr lang="en-US" sz="2100" b="1" dirty="0">
                <a:solidFill>
                  <a:schemeClr val="tx1">
                    <a:lumMod val="95000"/>
                    <a:lumOff val="5000"/>
                  </a:schemeClr>
                </a:solidFill>
                <a:latin typeface="Times New Roman" panose="02020603050405020304" pitchFamily="18" charset="0"/>
                <a:cs typeface="Times New Roman" panose="02020603050405020304" pitchFamily="18" charset="0"/>
              </a:rPr>
              <a:t>NaOH           ionic and empirical  (it can’t be reduced) </a:t>
            </a:r>
          </a:p>
          <a:p>
            <a:endParaRPr lang="en-US" sz="2100" b="1" dirty="0">
              <a:latin typeface="Times New Roman" panose="02020603050405020304" pitchFamily="18" charset="0"/>
              <a:cs typeface="Times New Roman" panose="02020603050405020304" pitchFamily="18" charset="0"/>
            </a:endParaRPr>
          </a:p>
          <a:p>
            <a:r>
              <a:rPr lang="en-US" sz="2100" b="1" dirty="0">
                <a:solidFill>
                  <a:srgbClr val="FF0000"/>
                </a:solidFill>
                <a:latin typeface="Times New Roman" panose="02020603050405020304" pitchFamily="18" charset="0"/>
                <a:cs typeface="Times New Roman" panose="02020603050405020304" pitchFamily="18" charset="0"/>
              </a:rPr>
              <a:t>SO</a:t>
            </a:r>
            <a:r>
              <a:rPr lang="en-US" sz="2100" b="1" baseline="-25000" dirty="0">
                <a:solidFill>
                  <a:srgbClr val="FF0000"/>
                </a:solidFill>
                <a:latin typeface="Times New Roman" panose="02020603050405020304" pitchFamily="18" charset="0"/>
                <a:cs typeface="Times New Roman" panose="02020603050405020304" pitchFamily="18" charset="0"/>
              </a:rPr>
              <a:t>2               </a:t>
            </a:r>
            <a:r>
              <a:rPr lang="en-US" sz="2100" b="1" dirty="0">
                <a:solidFill>
                  <a:srgbClr val="FF0000"/>
                </a:solidFill>
                <a:latin typeface="Times New Roman" panose="02020603050405020304" pitchFamily="18" charset="0"/>
                <a:cs typeface="Times New Roman" panose="02020603050405020304" pitchFamily="18" charset="0"/>
              </a:rPr>
              <a:t>molecular and empirical  (it can’t be reduced) </a:t>
            </a:r>
          </a:p>
          <a:p>
            <a:endParaRPr lang="en-US" sz="2100" b="1" dirty="0">
              <a:latin typeface="Times New Roman" panose="02020603050405020304" pitchFamily="18" charset="0"/>
              <a:cs typeface="Times New Roman" panose="02020603050405020304" pitchFamily="18" charset="0"/>
            </a:endParaRPr>
          </a:p>
          <a:p>
            <a:r>
              <a:rPr lang="en-US" sz="2100" b="1" dirty="0">
                <a:solidFill>
                  <a:schemeClr val="tx1">
                    <a:lumMod val="95000"/>
                    <a:lumOff val="5000"/>
                  </a:schemeClr>
                </a:solidFill>
                <a:latin typeface="Times New Roman" panose="02020603050405020304" pitchFamily="18" charset="0"/>
                <a:cs typeface="Times New Roman" panose="02020603050405020304" pitchFamily="18" charset="0"/>
              </a:rPr>
              <a:t>N</a:t>
            </a:r>
            <a:r>
              <a:rPr lang="en-US" sz="2100" b="1"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100" b="1" dirty="0">
                <a:solidFill>
                  <a:schemeClr val="tx1">
                    <a:lumMod val="95000"/>
                    <a:lumOff val="5000"/>
                  </a:schemeClr>
                </a:solidFill>
                <a:latin typeface="Times New Roman" panose="02020603050405020304" pitchFamily="18" charset="0"/>
                <a:cs typeface="Times New Roman" panose="02020603050405020304" pitchFamily="18" charset="0"/>
              </a:rPr>
              <a:t>O</a:t>
            </a:r>
            <a:r>
              <a:rPr lang="en-US" sz="2100" b="1" baseline="-25000" dirty="0">
                <a:solidFill>
                  <a:schemeClr val="tx1">
                    <a:lumMod val="95000"/>
                    <a:lumOff val="5000"/>
                  </a:schemeClr>
                </a:solidFill>
                <a:latin typeface="Times New Roman" panose="02020603050405020304" pitchFamily="18" charset="0"/>
                <a:cs typeface="Times New Roman" panose="02020603050405020304" pitchFamily="18" charset="0"/>
              </a:rPr>
              <a:t>4              </a:t>
            </a:r>
            <a:r>
              <a:rPr lang="en-US" sz="2100" b="1" dirty="0">
                <a:solidFill>
                  <a:schemeClr val="tx1">
                    <a:lumMod val="95000"/>
                    <a:lumOff val="5000"/>
                  </a:schemeClr>
                </a:solidFill>
                <a:latin typeface="Times New Roman" panose="02020603050405020304" pitchFamily="18" charset="0"/>
                <a:cs typeface="Times New Roman" panose="02020603050405020304" pitchFamily="18" charset="0"/>
              </a:rPr>
              <a:t>molecular. The empirical </a:t>
            </a:r>
            <a:r>
              <a:rPr lang="en-US" sz="2100" b="1" dirty="0">
                <a:latin typeface="Times New Roman" panose="02020603050405020304" pitchFamily="18" charset="0"/>
                <a:cs typeface="Times New Roman" panose="02020603050405020304" pitchFamily="18" charset="0"/>
              </a:rPr>
              <a:t>formula would be NO</a:t>
            </a:r>
            <a:r>
              <a:rPr lang="en-US" sz="2100" b="1" baseline="-25000" dirty="0">
                <a:latin typeface="Times New Roman" panose="02020603050405020304" pitchFamily="18" charset="0"/>
                <a:cs typeface="Times New Roman" panose="02020603050405020304" pitchFamily="18" charset="0"/>
              </a:rPr>
              <a:t>2</a:t>
            </a:r>
          </a:p>
          <a:p>
            <a:endParaRPr lang="en-US" sz="2100" b="1" dirty="0">
              <a:latin typeface="Times New Roman" panose="02020603050405020304" pitchFamily="18" charset="0"/>
              <a:cs typeface="Times New Roman" panose="02020603050405020304" pitchFamily="18" charset="0"/>
            </a:endParaRPr>
          </a:p>
          <a:p>
            <a:r>
              <a:rPr lang="en-US" sz="2100" b="1" dirty="0">
                <a:solidFill>
                  <a:srgbClr val="FF0000"/>
                </a:solidFill>
                <a:latin typeface="Times New Roman" panose="02020603050405020304" pitchFamily="18" charset="0"/>
                <a:cs typeface="Times New Roman" panose="02020603050405020304" pitchFamily="18" charset="0"/>
              </a:rPr>
              <a:t>C</a:t>
            </a:r>
            <a:r>
              <a:rPr lang="en-US" sz="2100" b="1" baseline="-25000" dirty="0">
                <a:solidFill>
                  <a:srgbClr val="FF0000"/>
                </a:solidFill>
                <a:latin typeface="Times New Roman" panose="02020603050405020304" pitchFamily="18" charset="0"/>
                <a:cs typeface="Times New Roman" panose="02020603050405020304" pitchFamily="18" charset="0"/>
              </a:rPr>
              <a:t>8</a:t>
            </a:r>
            <a:r>
              <a:rPr lang="en-US" sz="2100" b="1" dirty="0">
                <a:solidFill>
                  <a:srgbClr val="FF0000"/>
                </a:solidFill>
                <a:latin typeface="Times New Roman" panose="02020603050405020304" pitchFamily="18" charset="0"/>
                <a:cs typeface="Times New Roman" panose="02020603050405020304" pitchFamily="18" charset="0"/>
              </a:rPr>
              <a:t>H</a:t>
            </a:r>
            <a:r>
              <a:rPr lang="en-US" sz="2100" b="1" baseline="-25000" dirty="0">
                <a:solidFill>
                  <a:srgbClr val="FF0000"/>
                </a:solidFill>
                <a:latin typeface="Times New Roman" panose="02020603050405020304" pitchFamily="18" charset="0"/>
                <a:cs typeface="Times New Roman" panose="02020603050405020304" pitchFamily="18" charset="0"/>
              </a:rPr>
              <a:t>18          </a:t>
            </a:r>
            <a:r>
              <a:rPr lang="en-US" sz="2100" b="1" dirty="0">
                <a:solidFill>
                  <a:srgbClr val="FF0000"/>
                </a:solidFill>
                <a:latin typeface="Times New Roman" panose="02020603050405020304" pitchFamily="18" charset="0"/>
                <a:cs typeface="Times New Roman" panose="02020603050405020304" pitchFamily="18" charset="0"/>
              </a:rPr>
              <a:t>molecular. The empirical formula would be C</a:t>
            </a:r>
            <a:r>
              <a:rPr lang="en-US" sz="2100" b="1" baseline="-25000" dirty="0">
                <a:solidFill>
                  <a:srgbClr val="FF0000"/>
                </a:solidFill>
                <a:latin typeface="Times New Roman" panose="02020603050405020304" pitchFamily="18" charset="0"/>
                <a:cs typeface="Times New Roman" panose="02020603050405020304" pitchFamily="18" charset="0"/>
              </a:rPr>
              <a:t>4</a:t>
            </a:r>
            <a:r>
              <a:rPr lang="en-US" sz="2100" b="1" dirty="0">
                <a:solidFill>
                  <a:srgbClr val="FF0000"/>
                </a:solidFill>
                <a:latin typeface="Times New Roman" panose="02020603050405020304" pitchFamily="18" charset="0"/>
                <a:cs typeface="Times New Roman" panose="02020603050405020304" pitchFamily="18" charset="0"/>
              </a:rPr>
              <a:t>H</a:t>
            </a:r>
            <a:r>
              <a:rPr lang="en-US" sz="2100" b="1" baseline="-25000" dirty="0">
                <a:solidFill>
                  <a:srgbClr val="FF0000"/>
                </a:solidFill>
                <a:latin typeface="Times New Roman" panose="02020603050405020304" pitchFamily="18" charset="0"/>
                <a:cs typeface="Times New Roman" panose="02020603050405020304" pitchFamily="18" charset="0"/>
              </a:rPr>
              <a:t>9</a:t>
            </a:r>
            <a:endParaRPr lang="en-US" sz="21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393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2CD168-31EC-4451-A279-A10332842DCF}"/>
              </a:ext>
            </a:extLst>
          </p:cNvPr>
          <p:cNvSpPr txBox="1"/>
          <p:nvPr/>
        </p:nvSpPr>
        <p:spPr>
          <a:xfrm>
            <a:off x="291548" y="371061"/>
            <a:ext cx="11370365" cy="3785652"/>
          </a:xfrm>
          <a:prstGeom prst="rect">
            <a:avLst/>
          </a:prstGeom>
          <a:noFill/>
        </p:spPr>
        <p:txBody>
          <a:bodyPr wrap="square" rtlCol="0">
            <a:spAutoFit/>
          </a:bodyPr>
          <a:lstStyle/>
          <a:p>
            <a:r>
              <a:rPr lang="en-US" sz="4000" dirty="0"/>
              <a:t>In all chemical reactions, what is conserved?   </a:t>
            </a:r>
            <a:br>
              <a:rPr lang="en-US" sz="4000" dirty="0"/>
            </a:br>
            <a:r>
              <a:rPr lang="en-US" sz="4000" dirty="0"/>
              <a:t>Choose all that apply</a:t>
            </a:r>
          </a:p>
          <a:p>
            <a:endParaRPr lang="en-US" sz="4000" dirty="0"/>
          </a:p>
          <a:p>
            <a:r>
              <a:rPr lang="en-US" sz="4000" dirty="0"/>
              <a:t>charge, density, number of moles, mass, number of ions, vapor pressure, temperature, energy, first ionization energy, atomic radius, number of particles</a:t>
            </a:r>
          </a:p>
        </p:txBody>
      </p:sp>
    </p:spTree>
    <p:extLst>
      <p:ext uri="{BB962C8B-B14F-4D97-AF65-F5344CB8AC3E}">
        <p14:creationId xmlns:p14="http://schemas.microsoft.com/office/powerpoint/2010/main" val="2636667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2CD168-31EC-4451-A279-A10332842DCF}"/>
              </a:ext>
            </a:extLst>
          </p:cNvPr>
          <p:cNvSpPr txBox="1"/>
          <p:nvPr/>
        </p:nvSpPr>
        <p:spPr>
          <a:xfrm>
            <a:off x="291548" y="371061"/>
            <a:ext cx="11370365" cy="2554545"/>
          </a:xfrm>
          <a:prstGeom prst="rect">
            <a:avLst/>
          </a:prstGeom>
          <a:noFill/>
        </p:spPr>
        <p:txBody>
          <a:bodyPr wrap="square" rtlCol="0">
            <a:spAutoFit/>
          </a:bodyPr>
          <a:lstStyle/>
          <a:p>
            <a:r>
              <a:rPr lang="en-US" sz="4000" dirty="0"/>
              <a:t>In all chemical reactions, what is conserved?   </a:t>
            </a:r>
            <a:br>
              <a:rPr lang="en-US" sz="4000" dirty="0"/>
            </a:br>
            <a:r>
              <a:rPr lang="en-US" sz="4000" dirty="0"/>
              <a:t>Choose all that apply</a:t>
            </a:r>
          </a:p>
          <a:p>
            <a:endParaRPr lang="en-US" sz="4000" dirty="0"/>
          </a:p>
          <a:p>
            <a:r>
              <a:rPr lang="en-US" sz="4000" dirty="0">
                <a:solidFill>
                  <a:srgbClr val="FF0000"/>
                </a:solidFill>
              </a:rPr>
              <a:t>charge, mass, and energy</a:t>
            </a:r>
          </a:p>
        </p:txBody>
      </p:sp>
    </p:spTree>
    <p:extLst>
      <p:ext uri="{BB962C8B-B14F-4D97-AF65-F5344CB8AC3E}">
        <p14:creationId xmlns:p14="http://schemas.microsoft.com/office/powerpoint/2010/main" val="2315362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A72734A-5E23-44AD-B504-1FB95EBDE003}"/>
              </a:ext>
            </a:extLst>
          </p:cNvPr>
          <p:cNvSpPr txBox="1"/>
          <p:nvPr/>
        </p:nvSpPr>
        <p:spPr>
          <a:xfrm>
            <a:off x="185530" y="384313"/>
            <a:ext cx="5102087" cy="4985980"/>
          </a:xfrm>
          <a:prstGeom prst="rect">
            <a:avLst/>
          </a:prstGeom>
          <a:noFill/>
        </p:spPr>
        <p:txBody>
          <a:bodyPr wrap="square" rtlCol="0">
            <a:spAutoFit/>
          </a:bodyPr>
          <a:lstStyle/>
          <a:p>
            <a:r>
              <a:rPr lang="en-US" dirty="0"/>
              <a:t>Name the types of reactions shown here</a:t>
            </a:r>
          </a:p>
          <a:p>
            <a:endParaRPr lang="en-US" dirty="0"/>
          </a:p>
          <a:p>
            <a:endParaRPr lang="en-US" dirty="0"/>
          </a:p>
          <a:p>
            <a:r>
              <a:rPr lang="en-US" sz="2400" dirty="0"/>
              <a:t>CO</a:t>
            </a:r>
            <a:r>
              <a:rPr lang="en-US" sz="2400" baseline="-25000" dirty="0"/>
              <a:t>2</a:t>
            </a:r>
            <a:r>
              <a:rPr lang="en-US" sz="2400" dirty="0"/>
              <a:t> </a:t>
            </a:r>
            <a:r>
              <a:rPr lang="en-US" sz="2400" dirty="0">
                <a:latin typeface="Times New Roman" panose="02020603050405020304" pitchFamily="18" charset="0"/>
                <a:cs typeface="Times New Roman" panose="02020603050405020304" pitchFamily="18" charset="0"/>
              </a:rPr>
              <a:t>→ C + O</a:t>
            </a:r>
            <a:r>
              <a:rPr lang="en-US" sz="2400" baseline="-25000" dirty="0"/>
              <a:t>2</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2Na + 2HCl → 2NaCl + H</a:t>
            </a:r>
            <a:r>
              <a:rPr lang="en-US" sz="2400" baseline="-25000" dirty="0"/>
              <a:t>2</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HCl + KOH → KCl + HOH</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AB</a:t>
            </a:r>
            <a:r>
              <a:rPr lang="en-US" sz="2400" baseline="-25000" dirty="0">
                <a:latin typeface="Times New Roman" panose="02020603050405020304" pitchFamily="18" charset="0"/>
                <a:cs typeface="Times New Roman" panose="02020603050405020304" pitchFamily="18" charset="0"/>
              </a:rPr>
              <a:t>(AQ)</a:t>
            </a:r>
            <a:r>
              <a:rPr lang="en-US" sz="2400" dirty="0">
                <a:latin typeface="Times New Roman" panose="02020603050405020304" pitchFamily="18" charset="0"/>
                <a:cs typeface="Times New Roman" panose="02020603050405020304" pitchFamily="18" charset="0"/>
              </a:rPr>
              <a:t>  + CD</a:t>
            </a:r>
            <a:r>
              <a:rPr lang="en-US" sz="2400" baseline="-25000" dirty="0">
                <a:latin typeface="Times New Roman" panose="02020603050405020304" pitchFamily="18" charset="0"/>
                <a:cs typeface="Times New Roman" panose="02020603050405020304" pitchFamily="18" charset="0"/>
              </a:rPr>
              <a:t>(AQ)</a:t>
            </a:r>
            <a:r>
              <a:rPr lang="en-US" sz="2400" dirty="0">
                <a:latin typeface="Times New Roman" panose="02020603050405020304" pitchFamily="18" charset="0"/>
                <a:cs typeface="Times New Roman" panose="02020603050405020304" pitchFamily="18" charset="0"/>
              </a:rPr>
              <a:t> →  AD</a:t>
            </a:r>
            <a:r>
              <a:rPr lang="en-US" sz="2400" baseline="-25000" dirty="0">
                <a:latin typeface="Times New Roman" panose="02020603050405020304" pitchFamily="18" charset="0"/>
                <a:cs typeface="Times New Roman" panose="02020603050405020304" pitchFamily="18" charset="0"/>
              </a:rPr>
              <a:t>(AQ)</a:t>
            </a:r>
            <a:r>
              <a:rPr lang="en-US" sz="2400" dirty="0">
                <a:latin typeface="Times New Roman" panose="02020603050405020304" pitchFamily="18" charset="0"/>
                <a:cs typeface="Times New Roman" panose="02020603050405020304" pitchFamily="18" charset="0"/>
              </a:rPr>
              <a:t> + CB</a:t>
            </a:r>
            <a:r>
              <a:rPr lang="en-US" sz="2400" baseline="-25000" dirty="0">
                <a:latin typeface="Times New Roman" panose="02020603050405020304" pitchFamily="18" charset="0"/>
                <a:cs typeface="Times New Roman" panose="02020603050405020304" pitchFamily="18" charset="0"/>
              </a:rPr>
              <a:t>(S) </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CH</a:t>
            </a:r>
            <a:r>
              <a:rPr lang="en-US" sz="2400" baseline="-25000" dirty="0">
                <a:latin typeface="Times New Roman" panose="02020603050405020304" pitchFamily="18" charset="0"/>
                <a:cs typeface="Times New Roman" panose="02020603050405020304" pitchFamily="18" charset="0"/>
              </a:rPr>
              <a:t>4</a:t>
            </a:r>
            <a:r>
              <a:rPr lang="en-US" sz="2400" dirty="0">
                <a:latin typeface="Times New Roman" panose="02020603050405020304" pitchFamily="18" charset="0"/>
                <a:cs typeface="Times New Roman" panose="02020603050405020304" pitchFamily="18" charset="0"/>
              </a:rPr>
              <a:t> + 2O</a:t>
            </a:r>
            <a:r>
              <a:rPr lang="en-US" sz="2400" baseline="-25000" dirty="0"/>
              <a:t>2</a:t>
            </a:r>
            <a:r>
              <a:rPr lang="en-US" sz="2400" dirty="0">
                <a:latin typeface="Times New Roman" panose="02020603050405020304" pitchFamily="18" charset="0"/>
                <a:cs typeface="Times New Roman" panose="02020603050405020304" pitchFamily="18" charset="0"/>
              </a:rPr>
              <a:t> → CO</a:t>
            </a:r>
            <a:r>
              <a:rPr lang="en-US" sz="2400" baseline="-25000" dirty="0"/>
              <a:t>2</a:t>
            </a:r>
            <a:r>
              <a:rPr lang="en-US" sz="2400" dirty="0">
                <a:latin typeface="Times New Roman" panose="02020603050405020304" pitchFamily="18" charset="0"/>
                <a:cs typeface="Times New Roman" panose="02020603050405020304" pitchFamily="18" charset="0"/>
              </a:rPr>
              <a:t> + H</a:t>
            </a:r>
            <a:r>
              <a:rPr lang="en-US" sz="2400" baseline="-25000" dirty="0"/>
              <a:t>2</a:t>
            </a:r>
            <a:r>
              <a:rPr lang="en-US" sz="2400" dirty="0">
                <a:latin typeface="Times New Roman" panose="02020603050405020304" pitchFamily="18" charset="0"/>
                <a:cs typeface="Times New Roman" panose="02020603050405020304" pitchFamily="18" charset="0"/>
              </a:rPr>
              <a:t>O + energy</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2H</a:t>
            </a:r>
            <a:r>
              <a:rPr lang="en-US" sz="2400" baseline="-25000" dirty="0"/>
              <a:t>2</a:t>
            </a:r>
            <a:r>
              <a:rPr lang="en-US" sz="2400" dirty="0">
                <a:latin typeface="Times New Roman" panose="02020603050405020304" pitchFamily="18" charset="0"/>
                <a:cs typeface="Times New Roman" panose="02020603050405020304" pitchFamily="18" charset="0"/>
              </a:rPr>
              <a:t> + O</a:t>
            </a:r>
            <a:r>
              <a:rPr lang="en-US" sz="2400" baseline="-25000" dirty="0"/>
              <a:t>2</a:t>
            </a:r>
            <a:r>
              <a:rPr lang="en-US" sz="2400" dirty="0">
                <a:latin typeface="Times New Roman" panose="02020603050405020304" pitchFamily="18" charset="0"/>
                <a:cs typeface="Times New Roman" panose="02020603050405020304" pitchFamily="18" charset="0"/>
              </a:rPr>
              <a:t> → 2HOH </a:t>
            </a:r>
            <a:endParaRPr lang="en-US" sz="2400" dirty="0"/>
          </a:p>
        </p:txBody>
      </p:sp>
      <p:sp>
        <p:nvSpPr>
          <p:cNvPr id="3" name="TextBox 2">
            <a:extLst>
              <a:ext uri="{FF2B5EF4-FFF2-40B4-BE49-F238E27FC236}">
                <a16:creationId xmlns:a16="http://schemas.microsoft.com/office/drawing/2014/main" id="{8E6CDF01-6065-424D-8A1E-A91B0C244833}"/>
              </a:ext>
            </a:extLst>
          </p:cNvPr>
          <p:cNvSpPr txBox="1"/>
          <p:nvPr/>
        </p:nvSpPr>
        <p:spPr>
          <a:xfrm>
            <a:off x="5287617" y="331304"/>
            <a:ext cx="3392557" cy="5078313"/>
          </a:xfrm>
          <a:prstGeom prst="rect">
            <a:avLst/>
          </a:prstGeom>
          <a:noFill/>
        </p:spPr>
        <p:txBody>
          <a:bodyPr wrap="square" rtlCol="0">
            <a:spAutoFit/>
          </a:bodyPr>
          <a:lstStyle/>
          <a:p>
            <a:r>
              <a:rPr lang="en-US" dirty="0"/>
              <a:t>Acid base neutralization</a:t>
            </a:r>
          </a:p>
          <a:p>
            <a:endParaRPr lang="en-US" dirty="0"/>
          </a:p>
          <a:p>
            <a:r>
              <a:rPr lang="en-US" dirty="0"/>
              <a:t>Addition</a:t>
            </a:r>
          </a:p>
          <a:p>
            <a:endParaRPr lang="en-US" dirty="0"/>
          </a:p>
          <a:p>
            <a:r>
              <a:rPr lang="en-US" dirty="0"/>
              <a:t>Substitution</a:t>
            </a:r>
          </a:p>
          <a:p>
            <a:endParaRPr lang="en-US" dirty="0"/>
          </a:p>
          <a:p>
            <a:r>
              <a:rPr lang="en-US" dirty="0"/>
              <a:t>Single replacement</a:t>
            </a:r>
          </a:p>
          <a:p>
            <a:endParaRPr lang="en-US" dirty="0"/>
          </a:p>
          <a:p>
            <a:r>
              <a:rPr lang="en-US" dirty="0"/>
              <a:t>Combustion</a:t>
            </a:r>
          </a:p>
          <a:p>
            <a:endParaRPr lang="en-US" dirty="0"/>
          </a:p>
          <a:p>
            <a:r>
              <a:rPr lang="en-US" dirty="0"/>
              <a:t>Double replacement</a:t>
            </a:r>
          </a:p>
          <a:p>
            <a:endParaRPr lang="en-US" dirty="0"/>
          </a:p>
          <a:p>
            <a:r>
              <a:rPr lang="en-US" dirty="0"/>
              <a:t>Decomposition</a:t>
            </a:r>
          </a:p>
          <a:p>
            <a:r>
              <a:rPr lang="en-US" dirty="0"/>
              <a:t> </a:t>
            </a:r>
          </a:p>
          <a:p>
            <a:r>
              <a:rPr lang="en-US" dirty="0"/>
              <a:t>Esterification</a:t>
            </a:r>
          </a:p>
          <a:p>
            <a:endParaRPr lang="en-US" dirty="0"/>
          </a:p>
          <a:p>
            <a:r>
              <a:rPr lang="en-US" dirty="0"/>
              <a:t>Polymerization</a:t>
            </a:r>
          </a:p>
          <a:p>
            <a:endParaRPr lang="en-US" dirty="0"/>
          </a:p>
        </p:txBody>
      </p:sp>
      <p:sp>
        <p:nvSpPr>
          <p:cNvPr id="4" name="TextBox 3">
            <a:extLst>
              <a:ext uri="{FF2B5EF4-FFF2-40B4-BE49-F238E27FC236}">
                <a16:creationId xmlns:a16="http://schemas.microsoft.com/office/drawing/2014/main" id="{75407805-EEFF-452B-8CE7-29CAF8A4B47A}"/>
              </a:ext>
            </a:extLst>
          </p:cNvPr>
          <p:cNvSpPr txBox="1"/>
          <p:nvPr/>
        </p:nvSpPr>
        <p:spPr>
          <a:xfrm>
            <a:off x="8680174" y="265043"/>
            <a:ext cx="3326296" cy="4801314"/>
          </a:xfrm>
          <a:prstGeom prst="rect">
            <a:avLst/>
          </a:prstGeom>
          <a:noFill/>
        </p:spPr>
        <p:txBody>
          <a:bodyPr wrap="square" rtlCol="0">
            <a:spAutoFit/>
          </a:bodyPr>
          <a:lstStyle/>
          <a:p>
            <a:r>
              <a:rPr lang="en-US" dirty="0"/>
              <a:t>Fission</a:t>
            </a:r>
          </a:p>
          <a:p>
            <a:endParaRPr lang="en-US" dirty="0"/>
          </a:p>
          <a:p>
            <a:r>
              <a:rPr lang="en-US" dirty="0"/>
              <a:t>Artificial transmutation</a:t>
            </a:r>
          </a:p>
          <a:p>
            <a:endParaRPr lang="en-US" dirty="0"/>
          </a:p>
          <a:p>
            <a:r>
              <a:rPr lang="en-US" dirty="0"/>
              <a:t>Natural transmutation</a:t>
            </a:r>
          </a:p>
          <a:p>
            <a:endParaRPr lang="en-US" dirty="0"/>
          </a:p>
          <a:p>
            <a:r>
              <a:rPr lang="en-US" dirty="0"/>
              <a:t>Radioactive decay</a:t>
            </a:r>
          </a:p>
          <a:p>
            <a:endParaRPr lang="en-US" dirty="0"/>
          </a:p>
          <a:p>
            <a:r>
              <a:rPr lang="en-US" dirty="0"/>
              <a:t>Combination</a:t>
            </a:r>
          </a:p>
          <a:p>
            <a:endParaRPr lang="en-US" dirty="0"/>
          </a:p>
          <a:p>
            <a:r>
              <a:rPr lang="en-US" dirty="0"/>
              <a:t>Fermentation</a:t>
            </a:r>
          </a:p>
          <a:p>
            <a:endParaRPr lang="en-US" dirty="0"/>
          </a:p>
          <a:p>
            <a:r>
              <a:rPr lang="en-US" dirty="0"/>
              <a:t>Synthesis</a:t>
            </a:r>
          </a:p>
          <a:p>
            <a:endParaRPr lang="en-US" dirty="0"/>
          </a:p>
          <a:p>
            <a:r>
              <a:rPr lang="en-US" dirty="0"/>
              <a:t>Fusion</a:t>
            </a:r>
          </a:p>
          <a:p>
            <a:endParaRPr lang="en-US" dirty="0"/>
          </a:p>
          <a:p>
            <a:endParaRPr lang="en-US" dirty="0"/>
          </a:p>
        </p:txBody>
      </p:sp>
    </p:spTree>
    <p:extLst>
      <p:ext uri="{BB962C8B-B14F-4D97-AF65-F5344CB8AC3E}">
        <p14:creationId xmlns:p14="http://schemas.microsoft.com/office/powerpoint/2010/main" val="599157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A72734A-5E23-44AD-B504-1FB95EBDE003}"/>
              </a:ext>
            </a:extLst>
          </p:cNvPr>
          <p:cNvSpPr txBox="1"/>
          <p:nvPr/>
        </p:nvSpPr>
        <p:spPr>
          <a:xfrm>
            <a:off x="185530" y="384313"/>
            <a:ext cx="11343861" cy="5663089"/>
          </a:xfrm>
          <a:prstGeom prst="rect">
            <a:avLst/>
          </a:prstGeom>
          <a:noFill/>
        </p:spPr>
        <p:txBody>
          <a:bodyPr wrap="square" rtlCol="0">
            <a:spAutoFit/>
          </a:bodyPr>
          <a:lstStyle/>
          <a:p>
            <a:r>
              <a:rPr lang="en-US" dirty="0"/>
              <a:t>Name the types of reactions shown here</a:t>
            </a:r>
          </a:p>
          <a:p>
            <a:endParaRPr lang="en-US" dirty="0"/>
          </a:p>
          <a:p>
            <a:endParaRPr lang="en-US" dirty="0"/>
          </a:p>
          <a:p>
            <a:r>
              <a:rPr lang="en-US" sz="2800" dirty="0">
                <a:solidFill>
                  <a:srgbClr val="FF0000"/>
                </a:solidFill>
                <a:latin typeface="Times New Roman" panose="02020603050405020304" pitchFamily="18" charset="0"/>
                <a:cs typeface="Times New Roman" panose="02020603050405020304" pitchFamily="18" charset="0"/>
              </a:rPr>
              <a:t>CO</a:t>
            </a:r>
            <a:r>
              <a:rPr lang="en-US" sz="2800" baseline="-25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 → C + O</a:t>
            </a:r>
            <a:r>
              <a:rPr lang="en-US" sz="2800" baseline="-25000" dirty="0">
                <a:solidFill>
                  <a:srgbClr val="FF0000"/>
                </a:solidFill>
                <a:latin typeface="Times New Roman" panose="02020603050405020304" pitchFamily="18" charset="0"/>
                <a:cs typeface="Times New Roman" panose="02020603050405020304" pitchFamily="18" charset="0"/>
              </a:rPr>
              <a:t>2       </a:t>
            </a:r>
            <a:r>
              <a:rPr lang="en-US" sz="2800" dirty="0">
                <a:solidFill>
                  <a:srgbClr val="FF0000"/>
                </a:solidFill>
                <a:latin typeface="Times New Roman" panose="02020603050405020304" pitchFamily="18" charset="0"/>
                <a:cs typeface="Times New Roman" panose="02020603050405020304" pitchFamily="18" charset="0"/>
              </a:rPr>
              <a:t>Decomposition</a:t>
            </a:r>
            <a:endParaRPr lang="en-US" sz="2800" baseline="-25000" dirty="0">
              <a:solidFill>
                <a:srgbClr val="FF0000"/>
              </a:solidFill>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2Na + 2HCl → 2NaCl + H</a:t>
            </a:r>
            <a:r>
              <a:rPr lang="en-US" sz="2800" baseline="-25000" dirty="0">
                <a:latin typeface="Times New Roman" panose="02020603050405020304" pitchFamily="18" charset="0"/>
                <a:cs typeface="Times New Roman" panose="02020603050405020304" pitchFamily="18" charset="0"/>
              </a:rPr>
              <a:t>2   </a:t>
            </a:r>
            <a:r>
              <a:rPr lang="en-US" sz="2800" dirty="0">
                <a:latin typeface="Times New Roman" panose="02020603050405020304" pitchFamily="18" charset="0"/>
                <a:cs typeface="Times New Roman" panose="02020603050405020304" pitchFamily="18" charset="0"/>
              </a:rPr>
              <a:t>Single replacement</a:t>
            </a:r>
          </a:p>
          <a:p>
            <a:endParaRPr lang="en-US" sz="2800" dirty="0">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HCl + KOH → KCl + HOH    Acid base neutralization</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AB</a:t>
            </a:r>
            <a:r>
              <a:rPr lang="en-US" sz="2800" baseline="-25000" dirty="0">
                <a:latin typeface="Times New Roman" panose="02020603050405020304" pitchFamily="18" charset="0"/>
                <a:cs typeface="Times New Roman" panose="02020603050405020304" pitchFamily="18" charset="0"/>
              </a:rPr>
              <a:t>(AQ)</a:t>
            </a:r>
            <a:r>
              <a:rPr lang="en-US" sz="2800" dirty="0">
                <a:latin typeface="Times New Roman" panose="02020603050405020304" pitchFamily="18" charset="0"/>
                <a:cs typeface="Times New Roman" panose="02020603050405020304" pitchFamily="18" charset="0"/>
              </a:rPr>
              <a:t>  + CD</a:t>
            </a:r>
            <a:r>
              <a:rPr lang="en-US" sz="2800" baseline="-25000" dirty="0">
                <a:latin typeface="Times New Roman" panose="02020603050405020304" pitchFamily="18" charset="0"/>
                <a:cs typeface="Times New Roman" panose="02020603050405020304" pitchFamily="18" charset="0"/>
              </a:rPr>
              <a:t>(AQ)</a:t>
            </a:r>
            <a:r>
              <a:rPr lang="en-US" sz="2800" dirty="0">
                <a:latin typeface="Times New Roman" panose="02020603050405020304" pitchFamily="18" charset="0"/>
                <a:cs typeface="Times New Roman" panose="02020603050405020304" pitchFamily="18" charset="0"/>
              </a:rPr>
              <a:t> →  AD</a:t>
            </a:r>
            <a:r>
              <a:rPr lang="en-US" sz="2800" baseline="-25000" dirty="0">
                <a:latin typeface="Times New Roman" panose="02020603050405020304" pitchFamily="18" charset="0"/>
                <a:cs typeface="Times New Roman" panose="02020603050405020304" pitchFamily="18" charset="0"/>
              </a:rPr>
              <a:t>(AQ)</a:t>
            </a:r>
            <a:r>
              <a:rPr lang="en-US" sz="2800" dirty="0">
                <a:latin typeface="Times New Roman" panose="02020603050405020304" pitchFamily="18" charset="0"/>
                <a:cs typeface="Times New Roman" panose="02020603050405020304" pitchFamily="18" charset="0"/>
              </a:rPr>
              <a:t> + CB</a:t>
            </a:r>
            <a:r>
              <a:rPr lang="en-US" sz="2800" baseline="-25000" dirty="0">
                <a:latin typeface="Times New Roman" panose="02020603050405020304" pitchFamily="18" charset="0"/>
                <a:cs typeface="Times New Roman" panose="02020603050405020304" pitchFamily="18" charset="0"/>
              </a:rPr>
              <a:t>(S)       </a:t>
            </a:r>
            <a:r>
              <a:rPr lang="en-US" sz="2800" dirty="0">
                <a:latin typeface="Times New Roman" panose="02020603050405020304" pitchFamily="18" charset="0"/>
                <a:cs typeface="Times New Roman" panose="02020603050405020304" pitchFamily="18" charset="0"/>
              </a:rPr>
              <a:t>Double replacement</a:t>
            </a:r>
          </a:p>
          <a:p>
            <a:endParaRPr lang="en-US" sz="2800" dirty="0">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CH</a:t>
            </a:r>
            <a:r>
              <a:rPr lang="en-US" sz="2800" baseline="-25000" dirty="0">
                <a:solidFill>
                  <a:srgbClr val="FF0000"/>
                </a:solidFill>
                <a:latin typeface="Times New Roman" panose="02020603050405020304" pitchFamily="18" charset="0"/>
                <a:cs typeface="Times New Roman" panose="02020603050405020304" pitchFamily="18" charset="0"/>
              </a:rPr>
              <a:t>4</a:t>
            </a:r>
            <a:r>
              <a:rPr lang="en-US" sz="2800" dirty="0">
                <a:solidFill>
                  <a:srgbClr val="FF0000"/>
                </a:solidFill>
                <a:latin typeface="Times New Roman" panose="02020603050405020304" pitchFamily="18" charset="0"/>
                <a:cs typeface="Times New Roman" panose="02020603050405020304" pitchFamily="18" charset="0"/>
              </a:rPr>
              <a:t> + 2O</a:t>
            </a:r>
            <a:r>
              <a:rPr lang="en-US" sz="2800" baseline="-25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 → CO</a:t>
            </a:r>
            <a:r>
              <a:rPr lang="en-US" sz="2800" baseline="-25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 + H</a:t>
            </a:r>
            <a:r>
              <a:rPr lang="en-US" sz="2800" baseline="-25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O + energy    Combustion</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2H</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 O</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 2HOH      Synthesis</a:t>
            </a:r>
          </a:p>
        </p:txBody>
      </p:sp>
    </p:spTree>
    <p:extLst>
      <p:ext uri="{BB962C8B-B14F-4D97-AF65-F5344CB8AC3E}">
        <p14:creationId xmlns:p14="http://schemas.microsoft.com/office/powerpoint/2010/main" val="2764167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A72734A-5E23-44AD-B504-1FB95EBDE003}"/>
              </a:ext>
            </a:extLst>
          </p:cNvPr>
          <p:cNvSpPr txBox="1"/>
          <p:nvPr/>
        </p:nvSpPr>
        <p:spPr>
          <a:xfrm>
            <a:off x="185530" y="384313"/>
            <a:ext cx="5910470" cy="5786199"/>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Name the types of reactions shown here</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4H</a:t>
            </a:r>
            <a:r>
              <a:rPr lang="en-US" sz="2000" baseline="30000" dirty="0">
                <a:latin typeface="Times New Roman" panose="02020603050405020304" pitchFamily="18" charset="0"/>
                <a:cs typeface="Times New Roman" panose="02020603050405020304" pitchFamily="18" charset="0"/>
              </a:rPr>
              <a:t>+1</a:t>
            </a:r>
            <a:r>
              <a:rPr lang="en-US" sz="2000" dirty="0">
                <a:latin typeface="Times New Roman" panose="02020603050405020304" pitchFamily="18" charset="0"/>
                <a:cs typeface="Times New Roman" panose="02020603050405020304" pitchFamily="18" charset="0"/>
              </a:rPr>
              <a:t> → He + 2 positrons + energy</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CH</a:t>
            </a:r>
            <a:r>
              <a:rPr lang="en-US" sz="2000" baseline="-25000" dirty="0">
                <a:latin typeface="Times New Roman" panose="02020603050405020304" pitchFamily="18" charset="0"/>
                <a:cs typeface="Times New Roman" panose="02020603050405020304" pitchFamily="18" charset="0"/>
              </a:rPr>
              <a:t>4</a:t>
            </a:r>
            <a:r>
              <a:rPr lang="en-US" sz="2000" dirty="0">
                <a:latin typeface="Times New Roman" panose="02020603050405020304" pitchFamily="18" charset="0"/>
                <a:cs typeface="Times New Roman" panose="02020603050405020304" pitchFamily="18" charset="0"/>
              </a:rPr>
              <a:t> + Br</a:t>
            </a:r>
            <a:r>
              <a:rPr lang="en-US" sz="2000" baseline="-25000"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 → CH</a:t>
            </a:r>
            <a:r>
              <a:rPr lang="en-US" sz="2000" baseline="-25000" dirty="0">
                <a:latin typeface="Times New Roman" panose="02020603050405020304" pitchFamily="18" charset="0"/>
                <a:cs typeface="Times New Roman" panose="02020603050405020304" pitchFamily="18" charset="0"/>
              </a:rPr>
              <a:t>3</a:t>
            </a:r>
            <a:r>
              <a:rPr lang="en-US" sz="2000" dirty="0">
                <a:latin typeface="Times New Roman" panose="02020603050405020304" pitchFamily="18" charset="0"/>
                <a:cs typeface="Times New Roman" panose="02020603050405020304" pitchFamily="18" charset="0"/>
              </a:rPr>
              <a:t>Br + HBr</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C</a:t>
            </a:r>
            <a:r>
              <a:rPr lang="en-US" sz="2000" baseline="-25000" dirty="0">
                <a:latin typeface="Times New Roman" panose="02020603050405020304" pitchFamily="18" charset="0"/>
                <a:cs typeface="Times New Roman" panose="02020603050405020304" pitchFamily="18" charset="0"/>
              </a:rPr>
              <a:t>6</a:t>
            </a:r>
            <a:r>
              <a:rPr lang="en-US" sz="2000" dirty="0">
                <a:latin typeface="Times New Roman" panose="02020603050405020304" pitchFamily="18" charset="0"/>
                <a:cs typeface="Times New Roman" panose="02020603050405020304" pitchFamily="18" charset="0"/>
              </a:rPr>
              <a:t>H</a:t>
            </a:r>
            <a:r>
              <a:rPr lang="en-US" sz="2000" baseline="-25000" dirty="0">
                <a:latin typeface="Times New Roman" panose="02020603050405020304" pitchFamily="18" charset="0"/>
                <a:cs typeface="Times New Roman" panose="02020603050405020304" pitchFamily="18" charset="0"/>
              </a:rPr>
              <a:t>12</a:t>
            </a:r>
            <a:r>
              <a:rPr lang="en-US" sz="2000" dirty="0">
                <a:latin typeface="Times New Roman" panose="02020603050405020304" pitchFamily="18" charset="0"/>
                <a:cs typeface="Times New Roman" panose="02020603050405020304" pitchFamily="18" charset="0"/>
              </a:rPr>
              <a:t>O</a:t>
            </a:r>
            <a:r>
              <a:rPr lang="en-US" sz="2000" baseline="-25000" dirty="0">
                <a:latin typeface="Times New Roman" panose="02020603050405020304" pitchFamily="18" charset="0"/>
                <a:cs typeface="Times New Roman" panose="02020603050405020304" pitchFamily="18" charset="0"/>
              </a:rPr>
              <a:t>6</a:t>
            </a:r>
            <a:r>
              <a:rPr lang="en-US" sz="2000" dirty="0">
                <a:latin typeface="Times New Roman" panose="02020603050405020304" pitchFamily="18" charset="0"/>
                <a:cs typeface="Times New Roman" panose="02020603050405020304" pitchFamily="18" charset="0"/>
              </a:rPr>
              <a:t> → C</a:t>
            </a:r>
            <a:r>
              <a:rPr lang="en-US" sz="2000" baseline="-25000"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H</a:t>
            </a:r>
            <a:r>
              <a:rPr lang="en-US" sz="2000" baseline="-25000" dirty="0">
                <a:latin typeface="Times New Roman" panose="02020603050405020304" pitchFamily="18" charset="0"/>
                <a:cs typeface="Times New Roman" panose="02020603050405020304" pitchFamily="18" charset="0"/>
              </a:rPr>
              <a:t>5</a:t>
            </a:r>
            <a:r>
              <a:rPr lang="en-US" sz="2000" dirty="0">
                <a:latin typeface="Times New Roman" panose="02020603050405020304" pitchFamily="18" charset="0"/>
                <a:cs typeface="Times New Roman" panose="02020603050405020304" pitchFamily="18" charset="0"/>
              </a:rPr>
              <a:t>OH + CO</a:t>
            </a:r>
            <a:r>
              <a:rPr lang="en-US" sz="2000" baseline="-25000" dirty="0">
                <a:latin typeface="Times New Roman" panose="02020603050405020304" pitchFamily="18" charset="0"/>
                <a:cs typeface="Times New Roman" panose="02020603050405020304" pitchFamily="18" charset="0"/>
              </a:rPr>
              <a:t>2</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C</a:t>
            </a:r>
            <a:r>
              <a:rPr lang="en-US" sz="2000" baseline="-25000"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H</a:t>
            </a:r>
            <a:r>
              <a:rPr lang="en-US" sz="2000" baseline="-25000" dirty="0">
                <a:latin typeface="Times New Roman" panose="02020603050405020304" pitchFamily="18" charset="0"/>
                <a:cs typeface="Times New Roman" panose="02020603050405020304" pitchFamily="18" charset="0"/>
              </a:rPr>
              <a:t>5</a:t>
            </a:r>
            <a:r>
              <a:rPr lang="en-US" sz="2000" dirty="0">
                <a:latin typeface="Times New Roman" panose="02020603050405020304" pitchFamily="18" charset="0"/>
                <a:cs typeface="Times New Roman" panose="02020603050405020304" pitchFamily="18" charset="0"/>
              </a:rPr>
              <a:t>OH + CH</a:t>
            </a:r>
            <a:r>
              <a:rPr lang="en-US" sz="2000" baseline="-25000" dirty="0">
                <a:latin typeface="Times New Roman" panose="02020603050405020304" pitchFamily="18" charset="0"/>
                <a:cs typeface="Times New Roman" panose="02020603050405020304" pitchFamily="18" charset="0"/>
              </a:rPr>
              <a:t>3</a:t>
            </a:r>
            <a:r>
              <a:rPr lang="en-US" sz="2000" dirty="0">
                <a:latin typeface="Times New Roman" panose="02020603050405020304" pitchFamily="18" charset="0"/>
                <a:cs typeface="Times New Roman" panose="02020603050405020304" pitchFamily="18" charset="0"/>
              </a:rPr>
              <a:t>COOH → HOH + CH</a:t>
            </a:r>
            <a:r>
              <a:rPr lang="en-US" sz="2000" baseline="-25000" dirty="0">
                <a:latin typeface="Times New Roman" panose="02020603050405020304" pitchFamily="18" charset="0"/>
                <a:cs typeface="Times New Roman" panose="02020603050405020304" pitchFamily="18" charset="0"/>
              </a:rPr>
              <a:t>3</a:t>
            </a:r>
            <a:r>
              <a:rPr lang="en-US" sz="2000" dirty="0">
                <a:latin typeface="Times New Roman" panose="02020603050405020304" pitchFamily="18" charset="0"/>
                <a:cs typeface="Times New Roman" panose="02020603050405020304" pitchFamily="18" charset="0"/>
              </a:rPr>
              <a:t>CH</a:t>
            </a:r>
            <a:r>
              <a:rPr lang="en-US" sz="2000" baseline="-25000"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COOCH</a:t>
            </a:r>
            <a:r>
              <a:rPr lang="en-US" sz="2000" baseline="-25000" dirty="0">
                <a:latin typeface="Times New Roman" panose="02020603050405020304" pitchFamily="18" charset="0"/>
                <a:cs typeface="Times New Roman" panose="02020603050405020304" pitchFamily="18" charset="0"/>
              </a:rPr>
              <a:t>3</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C</a:t>
            </a:r>
            <a:r>
              <a:rPr lang="en-US" sz="2000" baseline="-25000"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H</a:t>
            </a:r>
            <a:r>
              <a:rPr lang="en-US" sz="2000" baseline="-25000"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 + F</a:t>
            </a:r>
            <a:r>
              <a:rPr lang="en-US" sz="2000" baseline="-25000"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 → C</a:t>
            </a:r>
            <a:r>
              <a:rPr lang="en-US" sz="2000" baseline="-25000"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H</a:t>
            </a:r>
            <a:r>
              <a:rPr lang="en-US" sz="2000" baseline="-25000"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F</a:t>
            </a:r>
            <a:r>
              <a:rPr lang="en-US" sz="2000" baseline="-25000" dirty="0">
                <a:latin typeface="Times New Roman" panose="02020603050405020304" pitchFamily="18" charset="0"/>
                <a:cs typeface="Times New Roman" panose="02020603050405020304" pitchFamily="18" charset="0"/>
              </a:rPr>
              <a:t>2</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C-14 → beta + N-14</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U-235 + n</a:t>
            </a:r>
            <a:r>
              <a:rPr lang="en-US" sz="2000" dirty="0">
                <a:latin typeface="Times New Roman" panose="02020603050405020304" pitchFamily="18" charset="0"/>
                <a:ea typeface="Verdana" panose="020B0604030504040204" pitchFamily="34"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 Kr-85 + Ba-141+ 3n</a:t>
            </a:r>
            <a:r>
              <a:rPr lang="en-US" sz="2000" dirty="0">
                <a:latin typeface="Times New Roman" panose="02020603050405020304" pitchFamily="18" charset="0"/>
                <a:ea typeface="Verdana" panose="020B0604030504040204" pitchFamily="34"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 energy</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n(C</a:t>
            </a:r>
            <a:r>
              <a:rPr lang="en-US" sz="2000" baseline="-25000"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H</a:t>
            </a:r>
            <a:r>
              <a:rPr lang="en-US" sz="2000" baseline="-25000" dirty="0">
                <a:latin typeface="Times New Roman" panose="02020603050405020304" pitchFamily="18" charset="0"/>
                <a:cs typeface="Times New Roman" panose="02020603050405020304" pitchFamily="18" charset="0"/>
              </a:rPr>
              <a:t>3</a:t>
            </a:r>
            <a:r>
              <a:rPr lang="en-US" sz="2000" dirty="0">
                <a:latin typeface="Times New Roman" panose="02020603050405020304" pitchFamily="18" charset="0"/>
                <a:cs typeface="Times New Roman" panose="02020603050405020304" pitchFamily="18" charset="0"/>
              </a:rPr>
              <a:t>F) → ( ~CH</a:t>
            </a:r>
            <a:r>
              <a:rPr lang="en-US" sz="2000" baseline="-25000"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CHF~)</a:t>
            </a:r>
            <a:r>
              <a:rPr lang="en-US" sz="2000" baseline="-25000" dirty="0">
                <a:latin typeface="Times New Roman" panose="02020603050405020304" pitchFamily="18" charset="0"/>
                <a:cs typeface="Times New Roman" panose="02020603050405020304" pitchFamily="18" charset="0"/>
              </a:rPr>
              <a:t>n</a:t>
            </a:r>
          </a:p>
          <a:p>
            <a:endParaRPr lang="en-US" dirty="0"/>
          </a:p>
        </p:txBody>
      </p:sp>
      <p:sp>
        <p:nvSpPr>
          <p:cNvPr id="3" name="TextBox 2">
            <a:extLst>
              <a:ext uri="{FF2B5EF4-FFF2-40B4-BE49-F238E27FC236}">
                <a16:creationId xmlns:a16="http://schemas.microsoft.com/office/drawing/2014/main" id="{8E6CDF01-6065-424D-8A1E-A91B0C244833}"/>
              </a:ext>
            </a:extLst>
          </p:cNvPr>
          <p:cNvSpPr txBox="1"/>
          <p:nvPr/>
        </p:nvSpPr>
        <p:spPr>
          <a:xfrm>
            <a:off x="6347791" y="473765"/>
            <a:ext cx="2663687" cy="5078313"/>
          </a:xfrm>
          <a:prstGeom prst="rect">
            <a:avLst/>
          </a:prstGeom>
          <a:noFill/>
        </p:spPr>
        <p:txBody>
          <a:bodyPr wrap="square" rtlCol="0">
            <a:spAutoFit/>
          </a:bodyPr>
          <a:lstStyle/>
          <a:p>
            <a:r>
              <a:rPr lang="en-US" dirty="0"/>
              <a:t>Acid base neutralization</a:t>
            </a:r>
          </a:p>
          <a:p>
            <a:endParaRPr lang="en-US" dirty="0"/>
          </a:p>
          <a:p>
            <a:r>
              <a:rPr lang="en-US" dirty="0"/>
              <a:t>Addition</a:t>
            </a:r>
          </a:p>
          <a:p>
            <a:endParaRPr lang="en-US" dirty="0"/>
          </a:p>
          <a:p>
            <a:r>
              <a:rPr lang="en-US" dirty="0"/>
              <a:t>Substitution</a:t>
            </a:r>
          </a:p>
          <a:p>
            <a:endParaRPr lang="en-US" dirty="0"/>
          </a:p>
          <a:p>
            <a:r>
              <a:rPr lang="en-US" dirty="0"/>
              <a:t>Single replacement</a:t>
            </a:r>
          </a:p>
          <a:p>
            <a:endParaRPr lang="en-US" dirty="0"/>
          </a:p>
          <a:p>
            <a:r>
              <a:rPr lang="en-US" dirty="0"/>
              <a:t>Combustion</a:t>
            </a:r>
          </a:p>
          <a:p>
            <a:endParaRPr lang="en-US" dirty="0"/>
          </a:p>
          <a:p>
            <a:r>
              <a:rPr lang="en-US" dirty="0"/>
              <a:t>Double replacement</a:t>
            </a:r>
          </a:p>
          <a:p>
            <a:endParaRPr lang="en-US" dirty="0"/>
          </a:p>
          <a:p>
            <a:r>
              <a:rPr lang="en-US" dirty="0"/>
              <a:t>Decomposition</a:t>
            </a:r>
          </a:p>
          <a:p>
            <a:r>
              <a:rPr lang="en-US" dirty="0"/>
              <a:t> </a:t>
            </a:r>
          </a:p>
          <a:p>
            <a:r>
              <a:rPr lang="en-US" dirty="0"/>
              <a:t>Esterfication</a:t>
            </a:r>
          </a:p>
          <a:p>
            <a:endParaRPr lang="en-US" dirty="0"/>
          </a:p>
          <a:p>
            <a:r>
              <a:rPr lang="en-US" dirty="0"/>
              <a:t>Polymerization</a:t>
            </a:r>
          </a:p>
          <a:p>
            <a:endParaRPr lang="en-US" dirty="0"/>
          </a:p>
        </p:txBody>
      </p:sp>
      <p:sp>
        <p:nvSpPr>
          <p:cNvPr id="4" name="TextBox 3">
            <a:extLst>
              <a:ext uri="{FF2B5EF4-FFF2-40B4-BE49-F238E27FC236}">
                <a16:creationId xmlns:a16="http://schemas.microsoft.com/office/drawing/2014/main" id="{75407805-EEFF-452B-8CE7-29CAF8A4B47A}"/>
              </a:ext>
            </a:extLst>
          </p:cNvPr>
          <p:cNvSpPr txBox="1"/>
          <p:nvPr/>
        </p:nvSpPr>
        <p:spPr>
          <a:xfrm>
            <a:off x="9316278" y="1028343"/>
            <a:ext cx="2504661" cy="4801314"/>
          </a:xfrm>
          <a:prstGeom prst="rect">
            <a:avLst/>
          </a:prstGeom>
          <a:noFill/>
        </p:spPr>
        <p:txBody>
          <a:bodyPr wrap="square" rtlCol="0">
            <a:spAutoFit/>
          </a:bodyPr>
          <a:lstStyle/>
          <a:p>
            <a:r>
              <a:rPr lang="en-US" dirty="0"/>
              <a:t>Fission</a:t>
            </a:r>
          </a:p>
          <a:p>
            <a:endParaRPr lang="en-US" dirty="0"/>
          </a:p>
          <a:p>
            <a:r>
              <a:rPr lang="en-US" dirty="0"/>
              <a:t>Artificial transmutation</a:t>
            </a:r>
          </a:p>
          <a:p>
            <a:endParaRPr lang="en-US" dirty="0"/>
          </a:p>
          <a:p>
            <a:r>
              <a:rPr lang="en-US" dirty="0"/>
              <a:t>Natural transmutation</a:t>
            </a:r>
          </a:p>
          <a:p>
            <a:endParaRPr lang="en-US" dirty="0"/>
          </a:p>
          <a:p>
            <a:r>
              <a:rPr lang="en-US" dirty="0"/>
              <a:t>Radioactive decay</a:t>
            </a:r>
          </a:p>
          <a:p>
            <a:endParaRPr lang="en-US" dirty="0"/>
          </a:p>
          <a:p>
            <a:r>
              <a:rPr lang="en-US" dirty="0"/>
              <a:t>Combination</a:t>
            </a:r>
          </a:p>
          <a:p>
            <a:endParaRPr lang="en-US" dirty="0"/>
          </a:p>
          <a:p>
            <a:r>
              <a:rPr lang="en-US" dirty="0"/>
              <a:t>Fermentation</a:t>
            </a:r>
          </a:p>
          <a:p>
            <a:endParaRPr lang="en-US" dirty="0"/>
          </a:p>
          <a:p>
            <a:r>
              <a:rPr lang="en-US" dirty="0"/>
              <a:t>Synthesis</a:t>
            </a:r>
          </a:p>
          <a:p>
            <a:endParaRPr lang="en-US" dirty="0"/>
          </a:p>
          <a:p>
            <a:r>
              <a:rPr lang="en-US" dirty="0"/>
              <a:t>Fusion</a:t>
            </a:r>
          </a:p>
          <a:p>
            <a:endParaRPr lang="en-US" dirty="0"/>
          </a:p>
          <a:p>
            <a:endParaRPr lang="en-US" dirty="0"/>
          </a:p>
        </p:txBody>
      </p:sp>
    </p:spTree>
    <p:extLst>
      <p:ext uri="{BB962C8B-B14F-4D97-AF65-F5344CB8AC3E}">
        <p14:creationId xmlns:p14="http://schemas.microsoft.com/office/powerpoint/2010/main" val="131583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2216FE-2E91-45D5-A45E-75E30E2ED1C9}"/>
              </a:ext>
            </a:extLst>
          </p:cNvPr>
          <p:cNvSpPr txBox="1"/>
          <p:nvPr/>
        </p:nvSpPr>
        <p:spPr>
          <a:xfrm>
            <a:off x="397565" y="569843"/>
            <a:ext cx="11264348" cy="6001643"/>
          </a:xfrm>
          <a:prstGeom prst="rect">
            <a:avLst/>
          </a:prstGeom>
          <a:noFill/>
        </p:spPr>
        <p:txBody>
          <a:bodyPr wrap="square" rtlCol="0">
            <a:spAutoFit/>
          </a:bodyPr>
          <a:lstStyle/>
          <a:p>
            <a:pPr marL="342900" indent="-342900">
              <a:buAutoNum type="arabicPeriod"/>
            </a:pPr>
            <a:r>
              <a:rPr lang="en-US" sz="4800" dirty="0"/>
              <a:t>The subatomic particles include…</a:t>
            </a:r>
            <a:br>
              <a:rPr lang="en-US" sz="4800" dirty="0">
                <a:solidFill>
                  <a:srgbClr val="FF0000"/>
                </a:solidFill>
              </a:rPr>
            </a:br>
            <a:r>
              <a:rPr lang="en-US" sz="4800" dirty="0">
                <a:solidFill>
                  <a:srgbClr val="FF0000"/>
                </a:solidFill>
              </a:rPr>
              <a:t>  Protons, neutrons and electrons.</a:t>
            </a:r>
            <a:br>
              <a:rPr lang="en-US" sz="4800" dirty="0"/>
            </a:br>
            <a:br>
              <a:rPr lang="en-US" sz="4800" dirty="0"/>
            </a:br>
            <a:endParaRPr lang="en-US" sz="4800" dirty="0"/>
          </a:p>
          <a:p>
            <a:pPr marL="342900" indent="-342900">
              <a:buAutoNum type="arabicPeriod"/>
            </a:pPr>
            <a:r>
              <a:rPr lang="en-US" sz="4800" dirty="0"/>
              <a:t>They are located where?</a:t>
            </a:r>
            <a:br>
              <a:rPr lang="en-US" sz="4800" dirty="0"/>
            </a:br>
            <a:r>
              <a:rPr lang="en-US" sz="4800" dirty="0">
                <a:solidFill>
                  <a:srgbClr val="FF0000"/>
                </a:solidFill>
              </a:rPr>
              <a:t>Protons and neutrons are in the nucleus, while the electrons “fly around” outside of the nucleus.  </a:t>
            </a:r>
            <a:endParaRPr lang="en-US" sz="4800" dirty="0"/>
          </a:p>
        </p:txBody>
      </p:sp>
    </p:spTree>
    <p:extLst>
      <p:ext uri="{BB962C8B-B14F-4D97-AF65-F5344CB8AC3E}">
        <p14:creationId xmlns:p14="http://schemas.microsoft.com/office/powerpoint/2010/main" val="995478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A72734A-5E23-44AD-B504-1FB95EBDE003}"/>
              </a:ext>
            </a:extLst>
          </p:cNvPr>
          <p:cNvSpPr txBox="1"/>
          <p:nvPr/>
        </p:nvSpPr>
        <p:spPr>
          <a:xfrm>
            <a:off x="172278" y="0"/>
            <a:ext cx="11847444" cy="674030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Name the types of reactions shown here</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4H</a:t>
            </a:r>
            <a:r>
              <a:rPr lang="en-US" sz="2400" baseline="30000" dirty="0">
                <a:solidFill>
                  <a:srgbClr val="FF0000"/>
                </a:solidFill>
                <a:latin typeface="Times New Roman" panose="02020603050405020304" pitchFamily="18" charset="0"/>
                <a:cs typeface="Times New Roman" panose="02020603050405020304" pitchFamily="18" charset="0"/>
              </a:rPr>
              <a:t>+1</a:t>
            </a:r>
            <a:r>
              <a:rPr lang="en-US" sz="2400" dirty="0">
                <a:solidFill>
                  <a:srgbClr val="FF0000"/>
                </a:solidFill>
                <a:latin typeface="Times New Roman" panose="02020603050405020304" pitchFamily="18" charset="0"/>
                <a:cs typeface="Times New Roman" panose="02020603050405020304" pitchFamily="18" charset="0"/>
              </a:rPr>
              <a:t> → He + 2 positrons + energy         Fusion</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CH</a:t>
            </a:r>
            <a:r>
              <a:rPr lang="en-US" sz="2400" baseline="-25000" dirty="0">
                <a:latin typeface="Times New Roman" panose="02020603050405020304" pitchFamily="18" charset="0"/>
                <a:cs typeface="Times New Roman" panose="02020603050405020304" pitchFamily="18" charset="0"/>
              </a:rPr>
              <a:t>4</a:t>
            </a:r>
            <a:r>
              <a:rPr lang="en-US" sz="2400" dirty="0">
                <a:latin typeface="Times New Roman" panose="02020603050405020304" pitchFamily="18" charset="0"/>
                <a:cs typeface="Times New Roman" panose="02020603050405020304" pitchFamily="18" charset="0"/>
              </a:rPr>
              <a:t> + Br</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 CH</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Br + HBr     Substitution</a:t>
            </a:r>
          </a:p>
          <a:p>
            <a:endParaRPr lang="en-US" sz="2400" dirty="0">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C</a:t>
            </a:r>
            <a:r>
              <a:rPr lang="en-US" sz="2400" baseline="-25000" dirty="0">
                <a:solidFill>
                  <a:srgbClr val="FF0000"/>
                </a:solidFill>
                <a:latin typeface="Times New Roman" panose="02020603050405020304" pitchFamily="18" charset="0"/>
                <a:cs typeface="Times New Roman" panose="02020603050405020304" pitchFamily="18" charset="0"/>
              </a:rPr>
              <a:t>6</a:t>
            </a:r>
            <a:r>
              <a:rPr lang="en-US" sz="2400" dirty="0">
                <a:solidFill>
                  <a:srgbClr val="FF0000"/>
                </a:solidFill>
                <a:latin typeface="Times New Roman" panose="02020603050405020304" pitchFamily="18" charset="0"/>
                <a:cs typeface="Times New Roman" panose="02020603050405020304" pitchFamily="18" charset="0"/>
              </a:rPr>
              <a:t>H</a:t>
            </a:r>
            <a:r>
              <a:rPr lang="en-US" sz="2400" baseline="-25000" dirty="0">
                <a:solidFill>
                  <a:srgbClr val="FF0000"/>
                </a:solidFill>
                <a:latin typeface="Times New Roman" panose="02020603050405020304" pitchFamily="18" charset="0"/>
                <a:cs typeface="Times New Roman" panose="02020603050405020304" pitchFamily="18" charset="0"/>
              </a:rPr>
              <a:t>12</a:t>
            </a:r>
            <a:r>
              <a:rPr lang="en-US" sz="2400" dirty="0">
                <a:solidFill>
                  <a:srgbClr val="FF0000"/>
                </a:solidFill>
                <a:latin typeface="Times New Roman" panose="02020603050405020304" pitchFamily="18" charset="0"/>
                <a:cs typeface="Times New Roman" panose="02020603050405020304" pitchFamily="18" charset="0"/>
              </a:rPr>
              <a:t>O</a:t>
            </a:r>
            <a:r>
              <a:rPr lang="en-US" sz="2400" baseline="-25000" dirty="0">
                <a:solidFill>
                  <a:srgbClr val="FF0000"/>
                </a:solidFill>
                <a:latin typeface="Times New Roman" panose="02020603050405020304" pitchFamily="18" charset="0"/>
                <a:cs typeface="Times New Roman" panose="02020603050405020304" pitchFamily="18" charset="0"/>
              </a:rPr>
              <a:t>6</a:t>
            </a:r>
            <a:r>
              <a:rPr lang="en-US" sz="2400" dirty="0">
                <a:solidFill>
                  <a:srgbClr val="FF0000"/>
                </a:solidFill>
                <a:latin typeface="Times New Roman" panose="02020603050405020304" pitchFamily="18" charset="0"/>
                <a:cs typeface="Times New Roman" panose="02020603050405020304" pitchFamily="18" charset="0"/>
              </a:rPr>
              <a:t> → C</a:t>
            </a:r>
            <a:r>
              <a:rPr lang="en-US" sz="2400" baseline="-25000" dirty="0">
                <a:solidFill>
                  <a:srgbClr val="FF0000"/>
                </a:solidFill>
                <a:latin typeface="Times New Roman" panose="02020603050405020304" pitchFamily="18" charset="0"/>
                <a:cs typeface="Times New Roman" panose="02020603050405020304" pitchFamily="18" charset="0"/>
              </a:rPr>
              <a:t>2</a:t>
            </a:r>
            <a:r>
              <a:rPr lang="en-US" sz="2400" dirty="0">
                <a:solidFill>
                  <a:srgbClr val="FF0000"/>
                </a:solidFill>
                <a:latin typeface="Times New Roman" panose="02020603050405020304" pitchFamily="18" charset="0"/>
                <a:cs typeface="Times New Roman" panose="02020603050405020304" pitchFamily="18" charset="0"/>
              </a:rPr>
              <a:t>H</a:t>
            </a:r>
            <a:r>
              <a:rPr lang="en-US" sz="2400" baseline="-25000" dirty="0">
                <a:solidFill>
                  <a:srgbClr val="FF0000"/>
                </a:solidFill>
                <a:latin typeface="Times New Roman" panose="02020603050405020304" pitchFamily="18" charset="0"/>
                <a:cs typeface="Times New Roman" panose="02020603050405020304" pitchFamily="18" charset="0"/>
              </a:rPr>
              <a:t>5</a:t>
            </a:r>
            <a:r>
              <a:rPr lang="en-US" sz="2400" dirty="0">
                <a:solidFill>
                  <a:srgbClr val="FF0000"/>
                </a:solidFill>
                <a:latin typeface="Times New Roman" panose="02020603050405020304" pitchFamily="18" charset="0"/>
                <a:cs typeface="Times New Roman" panose="02020603050405020304" pitchFamily="18" charset="0"/>
              </a:rPr>
              <a:t>OH + CO</a:t>
            </a:r>
            <a:r>
              <a:rPr lang="en-US" sz="2400" baseline="-25000" dirty="0">
                <a:solidFill>
                  <a:srgbClr val="FF0000"/>
                </a:solidFill>
                <a:latin typeface="Times New Roman" panose="02020603050405020304" pitchFamily="18" charset="0"/>
                <a:cs typeface="Times New Roman" panose="02020603050405020304" pitchFamily="18" charset="0"/>
              </a:rPr>
              <a:t>2      </a:t>
            </a:r>
            <a:r>
              <a:rPr lang="en-US" sz="2400" dirty="0">
                <a:solidFill>
                  <a:srgbClr val="FF0000"/>
                </a:solidFill>
                <a:latin typeface="Times New Roman" panose="02020603050405020304" pitchFamily="18" charset="0"/>
                <a:cs typeface="Times New Roman" panose="02020603050405020304" pitchFamily="18" charset="0"/>
              </a:rPr>
              <a:t>Fermentation</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H</a:t>
            </a:r>
            <a:r>
              <a:rPr lang="en-US" sz="2400" baseline="-25000" dirty="0">
                <a:latin typeface="Times New Roman" panose="02020603050405020304" pitchFamily="18" charset="0"/>
                <a:cs typeface="Times New Roman" panose="02020603050405020304" pitchFamily="18" charset="0"/>
              </a:rPr>
              <a:t>5</a:t>
            </a:r>
            <a:r>
              <a:rPr lang="en-US" sz="2400" dirty="0">
                <a:latin typeface="Times New Roman" panose="02020603050405020304" pitchFamily="18" charset="0"/>
                <a:cs typeface="Times New Roman" panose="02020603050405020304" pitchFamily="18" charset="0"/>
              </a:rPr>
              <a:t>OH + CH</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COOH → HOH + CH</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CH</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COOCH</a:t>
            </a:r>
            <a:r>
              <a:rPr lang="en-US" sz="2400" baseline="-25000" dirty="0">
                <a:latin typeface="Times New Roman" panose="02020603050405020304" pitchFamily="18" charset="0"/>
                <a:cs typeface="Times New Roman" panose="02020603050405020304" pitchFamily="18" charset="0"/>
              </a:rPr>
              <a:t>3     </a:t>
            </a:r>
            <a:r>
              <a:rPr lang="en-US" sz="2400" dirty="0">
                <a:latin typeface="Times New Roman" panose="02020603050405020304" pitchFamily="18" charset="0"/>
                <a:cs typeface="Times New Roman" panose="02020603050405020304" pitchFamily="18" charset="0"/>
              </a:rPr>
              <a:t>Esterification</a:t>
            </a:r>
          </a:p>
          <a:p>
            <a:endParaRPr lang="en-US" sz="2400" dirty="0">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C</a:t>
            </a:r>
            <a:r>
              <a:rPr lang="en-US" sz="2400" baseline="-25000" dirty="0">
                <a:solidFill>
                  <a:srgbClr val="FF0000"/>
                </a:solidFill>
                <a:latin typeface="Times New Roman" panose="02020603050405020304" pitchFamily="18" charset="0"/>
                <a:cs typeface="Times New Roman" panose="02020603050405020304" pitchFamily="18" charset="0"/>
              </a:rPr>
              <a:t>2</a:t>
            </a:r>
            <a:r>
              <a:rPr lang="en-US" sz="2400" dirty="0">
                <a:solidFill>
                  <a:srgbClr val="FF0000"/>
                </a:solidFill>
                <a:latin typeface="Times New Roman" panose="02020603050405020304" pitchFamily="18" charset="0"/>
                <a:cs typeface="Times New Roman" panose="02020603050405020304" pitchFamily="18" charset="0"/>
              </a:rPr>
              <a:t>H</a:t>
            </a:r>
            <a:r>
              <a:rPr lang="en-US" sz="2400" baseline="-25000" dirty="0">
                <a:solidFill>
                  <a:srgbClr val="FF0000"/>
                </a:solidFill>
                <a:latin typeface="Times New Roman" panose="02020603050405020304" pitchFamily="18" charset="0"/>
                <a:cs typeface="Times New Roman" panose="02020603050405020304" pitchFamily="18" charset="0"/>
              </a:rPr>
              <a:t>2</a:t>
            </a:r>
            <a:r>
              <a:rPr lang="en-US" sz="2400" dirty="0">
                <a:solidFill>
                  <a:srgbClr val="FF0000"/>
                </a:solidFill>
                <a:latin typeface="Times New Roman" panose="02020603050405020304" pitchFamily="18" charset="0"/>
                <a:cs typeface="Times New Roman" panose="02020603050405020304" pitchFamily="18" charset="0"/>
              </a:rPr>
              <a:t> + F</a:t>
            </a:r>
            <a:r>
              <a:rPr lang="en-US" sz="2400" baseline="-25000" dirty="0">
                <a:solidFill>
                  <a:srgbClr val="FF0000"/>
                </a:solidFill>
                <a:latin typeface="Times New Roman" panose="02020603050405020304" pitchFamily="18" charset="0"/>
                <a:cs typeface="Times New Roman" panose="02020603050405020304" pitchFamily="18" charset="0"/>
              </a:rPr>
              <a:t>2</a:t>
            </a:r>
            <a:r>
              <a:rPr lang="en-US" sz="2400" dirty="0">
                <a:solidFill>
                  <a:srgbClr val="FF0000"/>
                </a:solidFill>
                <a:latin typeface="Times New Roman" panose="02020603050405020304" pitchFamily="18" charset="0"/>
                <a:cs typeface="Times New Roman" panose="02020603050405020304" pitchFamily="18" charset="0"/>
              </a:rPr>
              <a:t> → C</a:t>
            </a:r>
            <a:r>
              <a:rPr lang="en-US" sz="2400" baseline="-25000" dirty="0">
                <a:solidFill>
                  <a:srgbClr val="FF0000"/>
                </a:solidFill>
                <a:latin typeface="Times New Roman" panose="02020603050405020304" pitchFamily="18" charset="0"/>
                <a:cs typeface="Times New Roman" panose="02020603050405020304" pitchFamily="18" charset="0"/>
              </a:rPr>
              <a:t>2</a:t>
            </a:r>
            <a:r>
              <a:rPr lang="en-US" sz="2400" dirty="0">
                <a:solidFill>
                  <a:srgbClr val="FF0000"/>
                </a:solidFill>
                <a:latin typeface="Times New Roman" panose="02020603050405020304" pitchFamily="18" charset="0"/>
                <a:cs typeface="Times New Roman" panose="02020603050405020304" pitchFamily="18" charset="0"/>
              </a:rPr>
              <a:t>H</a:t>
            </a:r>
            <a:r>
              <a:rPr lang="en-US" sz="2400" baseline="-25000" dirty="0">
                <a:solidFill>
                  <a:srgbClr val="FF0000"/>
                </a:solidFill>
                <a:latin typeface="Times New Roman" panose="02020603050405020304" pitchFamily="18" charset="0"/>
                <a:cs typeface="Times New Roman" panose="02020603050405020304" pitchFamily="18" charset="0"/>
              </a:rPr>
              <a:t>2</a:t>
            </a:r>
            <a:r>
              <a:rPr lang="en-US" sz="2400" dirty="0">
                <a:solidFill>
                  <a:srgbClr val="FF0000"/>
                </a:solidFill>
                <a:latin typeface="Times New Roman" panose="02020603050405020304" pitchFamily="18" charset="0"/>
                <a:cs typeface="Times New Roman" panose="02020603050405020304" pitchFamily="18" charset="0"/>
              </a:rPr>
              <a:t>F</a:t>
            </a:r>
            <a:r>
              <a:rPr lang="en-US" sz="2400" baseline="-25000" dirty="0">
                <a:solidFill>
                  <a:srgbClr val="FF0000"/>
                </a:solidFill>
                <a:latin typeface="Times New Roman" panose="02020603050405020304" pitchFamily="18" charset="0"/>
                <a:cs typeface="Times New Roman" panose="02020603050405020304" pitchFamily="18" charset="0"/>
              </a:rPr>
              <a:t>2     </a:t>
            </a:r>
            <a:r>
              <a:rPr lang="en-US" sz="2400" dirty="0">
                <a:solidFill>
                  <a:srgbClr val="FF0000"/>
                </a:solidFill>
                <a:latin typeface="Times New Roman" panose="02020603050405020304" pitchFamily="18" charset="0"/>
                <a:cs typeface="Times New Roman" panose="02020603050405020304" pitchFamily="18" charset="0"/>
              </a:rPr>
              <a:t>Addition</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C-14 → beta + N-14    Natural transmutation</a:t>
            </a:r>
          </a:p>
          <a:p>
            <a:endParaRPr lang="en-US" sz="2400" dirty="0">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U-235 + n</a:t>
            </a:r>
            <a:r>
              <a:rPr lang="en-US" sz="2400"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 → Kr-85 + Ba-141+ 3n</a:t>
            </a:r>
            <a:r>
              <a:rPr lang="en-US" sz="2400"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 + energy   Artificial transmutation</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n(C</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H</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F) → ( ~CH</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CHF~)</a:t>
            </a:r>
            <a:r>
              <a:rPr lang="en-US" sz="2400" baseline="-25000" dirty="0">
                <a:latin typeface="Times New Roman" panose="02020603050405020304" pitchFamily="18" charset="0"/>
                <a:cs typeface="Times New Roman" panose="02020603050405020304" pitchFamily="18" charset="0"/>
              </a:rPr>
              <a:t>n      </a:t>
            </a:r>
            <a:r>
              <a:rPr lang="en-US" sz="2400" dirty="0">
                <a:latin typeface="Times New Roman" panose="02020603050405020304" pitchFamily="18" charset="0"/>
                <a:cs typeface="Times New Roman" panose="02020603050405020304" pitchFamily="18" charset="0"/>
              </a:rPr>
              <a:t>Polymerization</a:t>
            </a:r>
            <a:endParaRPr lang="en-US" dirty="0"/>
          </a:p>
        </p:txBody>
      </p:sp>
    </p:spTree>
    <p:extLst>
      <p:ext uri="{BB962C8B-B14F-4D97-AF65-F5344CB8AC3E}">
        <p14:creationId xmlns:p14="http://schemas.microsoft.com/office/powerpoint/2010/main" val="2757901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8702707-48BE-4820-B264-8917D740FA8E}"/>
              </a:ext>
            </a:extLst>
          </p:cNvPr>
          <p:cNvSpPr txBox="1"/>
          <p:nvPr/>
        </p:nvSpPr>
        <p:spPr>
          <a:xfrm>
            <a:off x="198783" y="1"/>
            <a:ext cx="11542643" cy="649408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How many electrons are shared by the carbon atoms in…</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H</a:t>
            </a:r>
            <a:r>
              <a:rPr lang="en-US" sz="2400" baseline="-25000" dirty="0">
                <a:latin typeface="Times New Roman" panose="02020603050405020304" pitchFamily="18" charset="0"/>
                <a:cs typeface="Times New Roman" panose="02020603050405020304" pitchFamily="18" charset="0"/>
              </a:rPr>
              <a:t>4</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H</a:t>
            </a:r>
            <a:r>
              <a:rPr lang="en-US" sz="2400" baseline="-25000" dirty="0">
                <a:latin typeface="Times New Roman" panose="02020603050405020304" pitchFamily="18" charset="0"/>
                <a:cs typeface="Times New Roman" panose="02020603050405020304" pitchFamily="18" charset="0"/>
              </a:rPr>
              <a:t>6</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H</a:t>
            </a:r>
            <a:r>
              <a:rPr lang="en-US" sz="2400" baseline="-25000" dirty="0">
                <a:latin typeface="Times New Roman" panose="02020603050405020304" pitchFamily="18" charset="0"/>
                <a:cs typeface="Times New Roman" panose="02020603050405020304" pitchFamily="18" charset="0"/>
              </a:rPr>
              <a:t>2</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How many pairs of electrons are shared by the atoms of these molecules?</a:t>
            </a:r>
          </a:p>
          <a:p>
            <a:endParaRPr lang="en-US" sz="16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O</a:t>
            </a:r>
            <a:r>
              <a:rPr lang="en-US" sz="2400" baseline="-25000" dirty="0">
                <a:latin typeface="Times New Roman" panose="02020603050405020304" pitchFamily="18" charset="0"/>
                <a:cs typeface="Times New Roman" panose="02020603050405020304" pitchFamily="18" charset="0"/>
              </a:rPr>
              <a:t>2</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CO</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HF</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N</a:t>
            </a:r>
            <a:r>
              <a:rPr lang="en-US" sz="2400" baseline="-25000" dirty="0">
                <a:latin typeface="Times New Roman" panose="02020603050405020304" pitchFamily="18" charset="0"/>
                <a:cs typeface="Times New Roman" panose="02020603050405020304" pitchFamily="18" charset="0"/>
              </a:rPr>
              <a:t>2</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5008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8702707-48BE-4820-B264-8917D740FA8E}"/>
              </a:ext>
            </a:extLst>
          </p:cNvPr>
          <p:cNvSpPr txBox="1"/>
          <p:nvPr/>
        </p:nvSpPr>
        <p:spPr>
          <a:xfrm>
            <a:off x="238539" y="0"/>
            <a:ext cx="11489635" cy="6340197"/>
          </a:xfrm>
          <a:prstGeom prst="rect">
            <a:avLst/>
          </a:prstGeom>
          <a:noFill/>
        </p:spPr>
        <p:txBody>
          <a:bodyPr wrap="square" rtlCol="0">
            <a:spAutoFit/>
          </a:bodyPr>
          <a:lstStyle/>
          <a:p>
            <a:r>
              <a:rPr lang="en-US" sz="2000" dirty="0">
                <a:solidFill>
                  <a:srgbClr val="000099"/>
                </a:solidFill>
              </a:rPr>
              <a:t>How many electrons are shared by the carbon atoms in…</a:t>
            </a:r>
          </a:p>
          <a:p>
            <a:endParaRPr lang="en-US" dirty="0"/>
          </a:p>
          <a:p>
            <a:r>
              <a:rPr lang="en-US" sz="2400" dirty="0">
                <a:solidFill>
                  <a:srgbClr val="FF0000"/>
                </a:solidFill>
                <a:latin typeface="Times New Roman" panose="02020603050405020304" pitchFamily="18" charset="0"/>
                <a:cs typeface="Times New Roman" panose="02020603050405020304" pitchFamily="18" charset="0"/>
              </a:rPr>
              <a:t>C</a:t>
            </a:r>
            <a:r>
              <a:rPr lang="en-US" sz="2400" baseline="-25000" dirty="0">
                <a:solidFill>
                  <a:srgbClr val="FF0000"/>
                </a:solidFill>
                <a:latin typeface="Times New Roman" panose="02020603050405020304" pitchFamily="18" charset="0"/>
                <a:cs typeface="Times New Roman" panose="02020603050405020304" pitchFamily="18" charset="0"/>
              </a:rPr>
              <a:t>2</a:t>
            </a:r>
            <a:r>
              <a:rPr lang="en-US" sz="2400" dirty="0">
                <a:solidFill>
                  <a:srgbClr val="FF0000"/>
                </a:solidFill>
                <a:latin typeface="Times New Roman" panose="02020603050405020304" pitchFamily="18" charset="0"/>
                <a:cs typeface="Times New Roman" panose="02020603050405020304" pitchFamily="18" charset="0"/>
              </a:rPr>
              <a:t>H</a:t>
            </a:r>
            <a:r>
              <a:rPr lang="en-US" sz="2400" baseline="-25000" dirty="0">
                <a:solidFill>
                  <a:srgbClr val="FF0000"/>
                </a:solidFill>
                <a:latin typeface="Times New Roman" panose="02020603050405020304" pitchFamily="18" charset="0"/>
                <a:cs typeface="Times New Roman" panose="02020603050405020304" pitchFamily="18" charset="0"/>
              </a:rPr>
              <a:t>4    </a:t>
            </a:r>
            <a:r>
              <a:rPr lang="en-US" sz="2400" dirty="0">
                <a:solidFill>
                  <a:srgbClr val="FF0000"/>
                </a:solidFill>
                <a:latin typeface="Times New Roman" panose="02020603050405020304" pitchFamily="18" charset="0"/>
                <a:cs typeface="Times New Roman" panose="02020603050405020304" pitchFamily="18" charset="0"/>
              </a:rPr>
              <a:t> four electrons in one double nonpolar covalent bond</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H</a:t>
            </a:r>
            <a:r>
              <a:rPr lang="en-US" sz="2400" baseline="-25000" dirty="0">
                <a:latin typeface="Times New Roman" panose="02020603050405020304" pitchFamily="18" charset="0"/>
                <a:cs typeface="Times New Roman" panose="02020603050405020304" pitchFamily="18" charset="0"/>
              </a:rPr>
              <a:t>6     </a:t>
            </a:r>
            <a:r>
              <a:rPr lang="en-US" sz="2400" dirty="0">
                <a:latin typeface="Times New Roman" panose="02020603050405020304" pitchFamily="18" charset="0"/>
                <a:cs typeface="Times New Roman" panose="02020603050405020304" pitchFamily="18" charset="0"/>
              </a:rPr>
              <a:t> two electrons in one single nonpolar covalent bond</a:t>
            </a:r>
          </a:p>
          <a:p>
            <a:endParaRPr lang="en-US" sz="2400" dirty="0">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C</a:t>
            </a:r>
            <a:r>
              <a:rPr lang="en-US" sz="2400" baseline="-25000" dirty="0">
                <a:solidFill>
                  <a:srgbClr val="FF0000"/>
                </a:solidFill>
                <a:latin typeface="Times New Roman" panose="02020603050405020304" pitchFamily="18" charset="0"/>
                <a:cs typeface="Times New Roman" panose="02020603050405020304" pitchFamily="18" charset="0"/>
              </a:rPr>
              <a:t>2</a:t>
            </a:r>
            <a:r>
              <a:rPr lang="en-US" sz="2400" dirty="0">
                <a:solidFill>
                  <a:srgbClr val="FF0000"/>
                </a:solidFill>
                <a:latin typeface="Times New Roman" panose="02020603050405020304" pitchFamily="18" charset="0"/>
                <a:cs typeface="Times New Roman" panose="02020603050405020304" pitchFamily="18" charset="0"/>
              </a:rPr>
              <a:t>H</a:t>
            </a:r>
            <a:r>
              <a:rPr lang="en-US" sz="2400" baseline="-25000" dirty="0">
                <a:solidFill>
                  <a:srgbClr val="FF0000"/>
                </a:solidFill>
                <a:latin typeface="Times New Roman" panose="02020603050405020304" pitchFamily="18" charset="0"/>
                <a:cs typeface="Times New Roman" panose="02020603050405020304" pitchFamily="18" charset="0"/>
              </a:rPr>
              <a:t>2     </a:t>
            </a:r>
            <a:r>
              <a:rPr lang="en-US" sz="2400" dirty="0">
                <a:solidFill>
                  <a:srgbClr val="FF0000"/>
                </a:solidFill>
                <a:latin typeface="Times New Roman" panose="02020603050405020304" pitchFamily="18" charset="0"/>
                <a:cs typeface="Times New Roman" panose="02020603050405020304" pitchFamily="18" charset="0"/>
              </a:rPr>
              <a:t> six electrons in one triple nonpolar covalent bond</a:t>
            </a:r>
          </a:p>
          <a:p>
            <a:endParaRPr lang="en-US" dirty="0"/>
          </a:p>
          <a:p>
            <a:r>
              <a:rPr lang="en-US" sz="2000" dirty="0">
                <a:solidFill>
                  <a:srgbClr val="000099"/>
                </a:solidFill>
              </a:rPr>
              <a:t>How many pairs of atoms are shared by the atoms of these molecules?</a:t>
            </a:r>
          </a:p>
          <a:p>
            <a:endParaRPr lang="en-US" dirty="0"/>
          </a:p>
          <a:p>
            <a:r>
              <a:rPr lang="en-US" sz="2400" dirty="0">
                <a:solidFill>
                  <a:srgbClr val="FF0000"/>
                </a:solidFill>
                <a:latin typeface="Times New Roman" panose="02020603050405020304" pitchFamily="18" charset="0"/>
                <a:cs typeface="Times New Roman" panose="02020603050405020304" pitchFamily="18" charset="0"/>
              </a:rPr>
              <a:t>O</a:t>
            </a:r>
            <a:r>
              <a:rPr lang="en-US" sz="2400" baseline="-25000" dirty="0">
                <a:solidFill>
                  <a:srgbClr val="FF0000"/>
                </a:solidFill>
                <a:latin typeface="Times New Roman" panose="02020603050405020304" pitchFamily="18" charset="0"/>
                <a:cs typeface="Times New Roman" panose="02020603050405020304" pitchFamily="18" charset="0"/>
              </a:rPr>
              <a:t>2    </a:t>
            </a:r>
            <a:r>
              <a:rPr lang="en-US" sz="2400" dirty="0">
                <a:solidFill>
                  <a:srgbClr val="FF0000"/>
                </a:solidFill>
                <a:latin typeface="Times New Roman" panose="02020603050405020304" pitchFamily="18" charset="0"/>
                <a:cs typeface="Times New Roman" panose="02020603050405020304" pitchFamily="18" charset="0"/>
              </a:rPr>
              <a:t>2 pairs of electrons in one double nonpolar covalent bond</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CO   2 pairs in a double polar covalent bond PLUS oxygen “lends” 2 electrons to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the middle to make a coordinate covalent bond as well.  </a:t>
            </a:r>
          </a:p>
          <a:p>
            <a:endParaRPr lang="en-US" sz="2400" dirty="0">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HF  1 pair of electrons in a single polar covalent bond</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N</a:t>
            </a:r>
            <a:r>
              <a:rPr lang="en-US" sz="2400" baseline="-25000" dirty="0">
                <a:latin typeface="Times New Roman" panose="02020603050405020304" pitchFamily="18" charset="0"/>
                <a:cs typeface="Times New Roman" panose="02020603050405020304" pitchFamily="18" charset="0"/>
              </a:rPr>
              <a:t>2    </a:t>
            </a:r>
            <a:r>
              <a:rPr lang="en-US" sz="2400">
                <a:latin typeface="Times New Roman" panose="02020603050405020304" pitchFamily="18" charset="0"/>
                <a:cs typeface="Times New Roman" panose="02020603050405020304" pitchFamily="18" charset="0"/>
              </a:rPr>
              <a:t>3 pairs in </a:t>
            </a:r>
            <a:r>
              <a:rPr lang="en-US" sz="2400" dirty="0">
                <a:latin typeface="Times New Roman" panose="02020603050405020304" pitchFamily="18" charset="0"/>
                <a:cs typeface="Times New Roman" panose="02020603050405020304" pitchFamily="18" charset="0"/>
              </a:rPr>
              <a:t>a triple nonpolar covalent bond</a:t>
            </a:r>
          </a:p>
        </p:txBody>
      </p:sp>
    </p:spTree>
    <p:extLst>
      <p:ext uri="{BB962C8B-B14F-4D97-AF65-F5344CB8AC3E}">
        <p14:creationId xmlns:p14="http://schemas.microsoft.com/office/powerpoint/2010/main" val="38622516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CCF136-BDFA-4A06-9DDA-3082DC904424}"/>
              </a:ext>
            </a:extLst>
          </p:cNvPr>
          <p:cNvSpPr txBox="1"/>
          <p:nvPr/>
        </p:nvSpPr>
        <p:spPr>
          <a:xfrm>
            <a:off x="212035" y="0"/>
            <a:ext cx="11237843" cy="6524863"/>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Name all of the bonds in each molecule</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O</a:t>
            </a:r>
            <a:r>
              <a:rPr lang="en-US" sz="2000" b="1" baseline="-25000" dirty="0">
                <a:latin typeface="Times New Roman" panose="02020603050405020304" pitchFamily="18" charset="0"/>
                <a:cs typeface="Times New Roman" panose="02020603050405020304" pitchFamily="18" charset="0"/>
              </a:rPr>
              <a:t>2</a:t>
            </a:r>
            <a:endParaRPr lang="en-US" sz="20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CO</a:t>
            </a:r>
            <a:r>
              <a:rPr lang="en-US" sz="2000" b="1" baseline="-25000" dirty="0">
                <a:latin typeface="Times New Roman" panose="02020603050405020304" pitchFamily="18" charset="0"/>
                <a:cs typeface="Times New Roman" panose="02020603050405020304" pitchFamily="18" charset="0"/>
              </a:rPr>
              <a:t>2</a:t>
            </a:r>
            <a:r>
              <a:rPr lang="en-US" sz="2000" b="1" dirty="0">
                <a:latin typeface="Times New Roman" panose="02020603050405020304" pitchFamily="18" charset="0"/>
                <a:cs typeface="Times New Roman" panose="02020603050405020304" pitchFamily="18" charset="0"/>
              </a:rPr>
              <a:t> (there are identical bonds on both sides)</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O</a:t>
            </a:r>
            <a:r>
              <a:rPr lang="en-US" sz="2000" b="1" baseline="-25000" dirty="0">
                <a:latin typeface="Times New Roman" panose="02020603050405020304" pitchFamily="18" charset="0"/>
                <a:cs typeface="Times New Roman" panose="02020603050405020304" pitchFamily="18" charset="0"/>
              </a:rPr>
              <a:t>3</a:t>
            </a:r>
            <a:endParaRPr lang="en-US" sz="20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HCl</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NaCl</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N</a:t>
            </a:r>
            <a:r>
              <a:rPr lang="en-US" sz="2000" b="1" baseline="-25000" dirty="0">
                <a:latin typeface="Times New Roman" panose="02020603050405020304" pitchFamily="18" charset="0"/>
                <a:cs typeface="Times New Roman" panose="02020603050405020304" pitchFamily="18" charset="0"/>
              </a:rPr>
              <a:t>2</a:t>
            </a:r>
            <a:endParaRPr lang="en-US" sz="20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H</a:t>
            </a:r>
            <a:r>
              <a:rPr lang="en-US" sz="2000" b="1" baseline="-25000" dirty="0">
                <a:latin typeface="Times New Roman" panose="02020603050405020304" pitchFamily="18" charset="0"/>
                <a:cs typeface="Times New Roman" panose="02020603050405020304" pitchFamily="18" charset="0"/>
              </a:rPr>
              <a:t>2</a:t>
            </a:r>
            <a:r>
              <a:rPr lang="en-US" sz="2000" b="1" dirty="0">
                <a:latin typeface="Times New Roman" panose="02020603050405020304" pitchFamily="18" charset="0"/>
                <a:cs typeface="Times New Roman" panose="02020603050405020304" pitchFamily="18" charset="0"/>
              </a:rPr>
              <a:t>C</a:t>
            </a:r>
            <a:r>
              <a:rPr lang="en-US" sz="2000" b="1" baseline="-25000" dirty="0">
                <a:latin typeface="Times New Roman" panose="02020603050405020304" pitchFamily="18" charset="0"/>
                <a:cs typeface="Times New Roman" panose="02020603050405020304" pitchFamily="18" charset="0"/>
              </a:rPr>
              <a:t>2</a:t>
            </a:r>
            <a:r>
              <a:rPr lang="en-US" sz="2000" b="1" dirty="0">
                <a:latin typeface="Times New Roman" panose="02020603050405020304" pitchFamily="18" charset="0"/>
                <a:cs typeface="Times New Roman" panose="02020603050405020304" pitchFamily="18" charset="0"/>
              </a:rPr>
              <a:t>  (two kinds, H-C and C-C bonds)</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Br</a:t>
            </a:r>
            <a:r>
              <a:rPr lang="en-US" sz="2000" b="1" baseline="-25000" dirty="0">
                <a:latin typeface="Times New Roman" panose="02020603050405020304" pitchFamily="18" charset="0"/>
                <a:cs typeface="Times New Roman" panose="02020603050405020304" pitchFamily="18" charset="0"/>
              </a:rPr>
              <a:t>2</a:t>
            </a:r>
            <a:endParaRPr lang="en-US" sz="20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MgO</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AlP</a:t>
            </a:r>
          </a:p>
        </p:txBody>
      </p:sp>
    </p:spTree>
    <p:extLst>
      <p:ext uri="{BB962C8B-B14F-4D97-AF65-F5344CB8AC3E}">
        <p14:creationId xmlns:p14="http://schemas.microsoft.com/office/powerpoint/2010/main" val="921792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CCF136-BDFA-4A06-9DDA-3082DC904424}"/>
              </a:ext>
            </a:extLst>
          </p:cNvPr>
          <p:cNvSpPr txBox="1"/>
          <p:nvPr/>
        </p:nvSpPr>
        <p:spPr>
          <a:xfrm>
            <a:off x="212035" y="0"/>
            <a:ext cx="11979965" cy="6863417"/>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Name all of the bonds in each molecule</a:t>
            </a:r>
          </a:p>
          <a:p>
            <a:endParaRPr lang="en-US" sz="2000" b="1" dirty="0">
              <a:latin typeface="Times New Roman" panose="02020603050405020304" pitchFamily="18" charset="0"/>
              <a:cs typeface="Times New Roman" panose="02020603050405020304" pitchFamily="18" charset="0"/>
            </a:endParaRPr>
          </a:p>
          <a:p>
            <a:r>
              <a:rPr lang="en-US" sz="2000" b="1" dirty="0">
                <a:solidFill>
                  <a:srgbClr val="000099"/>
                </a:solidFill>
                <a:latin typeface="Times New Roman" panose="02020603050405020304" pitchFamily="18" charset="0"/>
                <a:cs typeface="Times New Roman" panose="02020603050405020304" pitchFamily="18" charset="0"/>
              </a:rPr>
              <a:t>O</a:t>
            </a:r>
            <a:r>
              <a:rPr lang="en-US" sz="2000" b="1" baseline="-25000" dirty="0">
                <a:solidFill>
                  <a:srgbClr val="000099"/>
                </a:solidFill>
                <a:latin typeface="Times New Roman" panose="02020603050405020304" pitchFamily="18" charset="0"/>
                <a:cs typeface="Times New Roman" panose="02020603050405020304" pitchFamily="18" charset="0"/>
              </a:rPr>
              <a:t>2      </a:t>
            </a:r>
            <a:r>
              <a:rPr lang="en-US" sz="2000" b="1" dirty="0">
                <a:solidFill>
                  <a:srgbClr val="000099"/>
                </a:solidFill>
                <a:latin typeface="Times New Roman" panose="02020603050405020304" pitchFamily="18" charset="0"/>
                <a:cs typeface="Times New Roman" panose="02020603050405020304" pitchFamily="18" charset="0"/>
              </a:rPr>
              <a:t> double nonpolar covalent bond</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CO</a:t>
            </a:r>
            <a:r>
              <a:rPr lang="en-US" sz="2000" b="1" baseline="-25000" dirty="0">
                <a:latin typeface="Times New Roman" panose="02020603050405020304" pitchFamily="18" charset="0"/>
                <a:cs typeface="Times New Roman" panose="02020603050405020304" pitchFamily="18" charset="0"/>
              </a:rPr>
              <a:t>2</a:t>
            </a:r>
            <a:r>
              <a:rPr lang="en-US" sz="2000" b="1" dirty="0">
                <a:latin typeface="Times New Roman" panose="02020603050405020304" pitchFamily="18" charset="0"/>
                <a:cs typeface="Times New Roman" panose="02020603050405020304" pitchFamily="18" charset="0"/>
              </a:rPr>
              <a:t> (there are identical bonds on both sides)  both are double polar covalent bonds</a:t>
            </a:r>
            <a:br>
              <a:rPr lang="en-US" sz="2000" b="1" dirty="0">
                <a:latin typeface="Times New Roman" panose="02020603050405020304" pitchFamily="18" charset="0"/>
                <a:cs typeface="Times New Roman" panose="02020603050405020304" pitchFamily="18" charset="0"/>
              </a:rPr>
            </a:br>
            <a:endParaRPr lang="en-US" sz="2000" b="1" dirty="0">
              <a:latin typeface="Times New Roman" panose="02020603050405020304" pitchFamily="18" charset="0"/>
              <a:cs typeface="Times New Roman" panose="02020603050405020304" pitchFamily="18" charset="0"/>
            </a:endParaRPr>
          </a:p>
          <a:p>
            <a:r>
              <a:rPr lang="en-US" sz="2000" b="1" dirty="0">
                <a:solidFill>
                  <a:srgbClr val="000099"/>
                </a:solidFill>
                <a:latin typeface="Times New Roman" panose="02020603050405020304" pitchFamily="18" charset="0"/>
                <a:cs typeface="Times New Roman" panose="02020603050405020304" pitchFamily="18" charset="0"/>
              </a:rPr>
              <a:t>O</a:t>
            </a:r>
            <a:r>
              <a:rPr lang="en-US" sz="2000" b="1" baseline="-25000" dirty="0">
                <a:solidFill>
                  <a:srgbClr val="000099"/>
                </a:solidFill>
                <a:latin typeface="Times New Roman" panose="02020603050405020304" pitchFamily="18" charset="0"/>
                <a:cs typeface="Times New Roman" panose="02020603050405020304" pitchFamily="18" charset="0"/>
              </a:rPr>
              <a:t>3        </a:t>
            </a:r>
            <a:r>
              <a:rPr lang="en-US" sz="2000" b="1" dirty="0">
                <a:solidFill>
                  <a:srgbClr val="000099"/>
                </a:solidFill>
                <a:latin typeface="Times New Roman" panose="02020603050405020304" pitchFamily="18" charset="0"/>
                <a:cs typeface="Times New Roman" panose="02020603050405020304" pitchFamily="18" charset="0"/>
              </a:rPr>
              <a:t> ozone has resonating bonds that are “sorta” double and “sorta” single, but they are both unstable, so</a:t>
            </a:r>
            <a:br>
              <a:rPr lang="en-US" sz="2000" b="1" dirty="0">
                <a:solidFill>
                  <a:srgbClr val="000099"/>
                </a:solidFill>
                <a:latin typeface="Times New Roman" panose="02020603050405020304" pitchFamily="18" charset="0"/>
                <a:cs typeface="Times New Roman" panose="02020603050405020304" pitchFamily="18" charset="0"/>
              </a:rPr>
            </a:br>
            <a:r>
              <a:rPr lang="en-US" sz="2000" b="1" dirty="0">
                <a:solidFill>
                  <a:srgbClr val="000099"/>
                </a:solidFill>
                <a:latin typeface="Times New Roman" panose="02020603050405020304" pitchFamily="18" charset="0"/>
                <a:cs typeface="Times New Roman" panose="02020603050405020304" pitchFamily="18" charset="0"/>
              </a:rPr>
              <a:t>            they flip back and forth many times per second, resulting in stable enough to hold together</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HCl    single polar covalent</a:t>
            </a:r>
          </a:p>
          <a:p>
            <a:endParaRPr lang="en-US" sz="2000" b="1" dirty="0">
              <a:latin typeface="Times New Roman" panose="02020603050405020304" pitchFamily="18" charset="0"/>
              <a:cs typeface="Times New Roman" panose="02020603050405020304" pitchFamily="18" charset="0"/>
            </a:endParaRPr>
          </a:p>
          <a:p>
            <a:r>
              <a:rPr lang="en-US" sz="2000" b="1" dirty="0">
                <a:solidFill>
                  <a:srgbClr val="FF0000"/>
                </a:solidFill>
                <a:latin typeface="Times New Roman" panose="02020603050405020304" pitchFamily="18" charset="0"/>
                <a:cs typeface="Times New Roman" panose="02020603050405020304" pitchFamily="18" charset="0"/>
              </a:rPr>
              <a:t>NaCl     ionic</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N</a:t>
            </a:r>
            <a:r>
              <a:rPr lang="en-US" sz="2000" b="1" baseline="-25000" dirty="0">
                <a:latin typeface="Times New Roman" panose="02020603050405020304" pitchFamily="18" charset="0"/>
                <a:cs typeface="Times New Roman" panose="02020603050405020304" pitchFamily="18" charset="0"/>
              </a:rPr>
              <a:t>2    </a:t>
            </a:r>
            <a:r>
              <a:rPr lang="en-US" sz="2000" b="1" dirty="0">
                <a:latin typeface="Times New Roman" panose="02020603050405020304" pitchFamily="18" charset="0"/>
                <a:cs typeface="Times New Roman" panose="02020603050405020304" pitchFamily="18" charset="0"/>
              </a:rPr>
              <a:t> triple nonpolar covalent  </a:t>
            </a:r>
          </a:p>
          <a:p>
            <a:endParaRPr lang="en-US" sz="2000" b="1" dirty="0">
              <a:latin typeface="Times New Roman" panose="02020603050405020304" pitchFamily="18" charset="0"/>
              <a:cs typeface="Times New Roman" panose="02020603050405020304" pitchFamily="18" charset="0"/>
            </a:endParaRPr>
          </a:p>
          <a:p>
            <a:r>
              <a:rPr lang="en-US" sz="2000" b="1" dirty="0">
                <a:solidFill>
                  <a:srgbClr val="000099"/>
                </a:solidFill>
                <a:latin typeface="Times New Roman" panose="02020603050405020304" pitchFamily="18" charset="0"/>
                <a:cs typeface="Times New Roman" panose="02020603050405020304" pitchFamily="18" charset="0"/>
              </a:rPr>
              <a:t>H</a:t>
            </a:r>
            <a:r>
              <a:rPr lang="en-US" sz="2000" b="1" baseline="-25000" dirty="0">
                <a:solidFill>
                  <a:srgbClr val="000099"/>
                </a:solidFill>
                <a:latin typeface="Times New Roman" panose="02020603050405020304" pitchFamily="18" charset="0"/>
                <a:cs typeface="Times New Roman" panose="02020603050405020304" pitchFamily="18" charset="0"/>
              </a:rPr>
              <a:t>2</a:t>
            </a:r>
            <a:r>
              <a:rPr lang="en-US" sz="2000" b="1" dirty="0">
                <a:solidFill>
                  <a:srgbClr val="000099"/>
                </a:solidFill>
                <a:latin typeface="Times New Roman" panose="02020603050405020304" pitchFamily="18" charset="0"/>
                <a:cs typeface="Times New Roman" panose="02020603050405020304" pitchFamily="18" charset="0"/>
              </a:rPr>
              <a:t>C</a:t>
            </a:r>
            <a:r>
              <a:rPr lang="en-US" sz="2000" b="1" baseline="-25000" dirty="0">
                <a:solidFill>
                  <a:srgbClr val="000099"/>
                </a:solidFill>
                <a:latin typeface="Times New Roman" panose="02020603050405020304" pitchFamily="18" charset="0"/>
                <a:cs typeface="Times New Roman" panose="02020603050405020304" pitchFamily="18" charset="0"/>
              </a:rPr>
              <a:t>2      </a:t>
            </a:r>
            <a:r>
              <a:rPr lang="en-US" sz="2000" b="1" dirty="0">
                <a:solidFill>
                  <a:srgbClr val="000099"/>
                </a:solidFill>
                <a:latin typeface="Times New Roman" panose="02020603050405020304" pitchFamily="18" charset="0"/>
                <a:cs typeface="Times New Roman" panose="02020603050405020304" pitchFamily="18" charset="0"/>
              </a:rPr>
              <a:t>H-C are single polar covalent, the C-C bond is a triple nonpolar covalent bond</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Br</a:t>
            </a:r>
            <a:r>
              <a:rPr lang="en-US" sz="2000" b="1" baseline="-25000" dirty="0">
                <a:latin typeface="Times New Roman" panose="02020603050405020304" pitchFamily="18" charset="0"/>
                <a:cs typeface="Times New Roman" panose="02020603050405020304" pitchFamily="18" charset="0"/>
              </a:rPr>
              <a:t>2     </a:t>
            </a:r>
            <a:r>
              <a:rPr lang="en-US" sz="2000" b="1" dirty="0">
                <a:latin typeface="Times New Roman" panose="02020603050405020304" pitchFamily="18" charset="0"/>
                <a:cs typeface="Times New Roman" panose="02020603050405020304" pitchFamily="18" charset="0"/>
              </a:rPr>
              <a:t> single nonpolar covalent</a:t>
            </a:r>
          </a:p>
          <a:p>
            <a:r>
              <a:rPr lang="en-US" sz="2000" b="1" dirty="0">
                <a:latin typeface="Times New Roman" panose="02020603050405020304" pitchFamily="18" charset="0"/>
                <a:cs typeface="Times New Roman" panose="02020603050405020304" pitchFamily="18" charset="0"/>
              </a:rPr>
              <a:t>  </a:t>
            </a:r>
          </a:p>
          <a:p>
            <a:r>
              <a:rPr lang="en-US" sz="2000" b="1" dirty="0">
                <a:solidFill>
                  <a:srgbClr val="FF0000"/>
                </a:solidFill>
                <a:latin typeface="Times New Roman" panose="02020603050405020304" pitchFamily="18" charset="0"/>
                <a:cs typeface="Times New Roman" panose="02020603050405020304" pitchFamily="18" charset="0"/>
              </a:rPr>
              <a:t>MgO     ionic  </a:t>
            </a:r>
          </a:p>
          <a:p>
            <a:endParaRPr lang="en-US" sz="2000" b="1" dirty="0">
              <a:solidFill>
                <a:srgbClr val="FF0000"/>
              </a:solidFill>
              <a:latin typeface="Times New Roman" panose="02020603050405020304" pitchFamily="18" charset="0"/>
              <a:cs typeface="Times New Roman" panose="02020603050405020304" pitchFamily="18" charset="0"/>
            </a:endParaRPr>
          </a:p>
          <a:p>
            <a:r>
              <a:rPr lang="en-US" sz="2000" b="1" dirty="0">
                <a:solidFill>
                  <a:srgbClr val="FF0000"/>
                </a:solidFill>
                <a:latin typeface="Times New Roman" panose="02020603050405020304" pitchFamily="18" charset="0"/>
                <a:cs typeface="Times New Roman" panose="02020603050405020304" pitchFamily="18" charset="0"/>
              </a:rPr>
              <a:t>AlP     ionic</a:t>
            </a:r>
          </a:p>
        </p:txBody>
      </p:sp>
    </p:spTree>
    <p:extLst>
      <p:ext uri="{BB962C8B-B14F-4D97-AF65-F5344CB8AC3E}">
        <p14:creationId xmlns:p14="http://schemas.microsoft.com/office/powerpoint/2010/main" val="29691395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8B8EDC-E156-4469-9D30-E4777EE531C4}"/>
              </a:ext>
            </a:extLst>
          </p:cNvPr>
          <p:cNvSpPr txBox="1"/>
          <p:nvPr/>
        </p:nvSpPr>
        <p:spPr>
          <a:xfrm>
            <a:off x="0" y="0"/>
            <a:ext cx="11781183" cy="637097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Put each pair in size order, smaller to larger</a:t>
            </a:r>
          </a:p>
          <a:p>
            <a:endParaRPr lang="en-US" sz="2400" dirty="0">
              <a:latin typeface="Times New Roman" panose="02020603050405020304" pitchFamily="18" charset="0"/>
              <a:cs typeface="Times New Roman" panose="02020603050405020304" pitchFamily="18" charset="0"/>
            </a:endParaRPr>
          </a:p>
          <a:p>
            <a:r>
              <a:rPr lang="en-US" sz="2400" dirty="0" err="1">
                <a:latin typeface="Times New Roman" panose="02020603050405020304" pitchFamily="18" charset="0"/>
                <a:cs typeface="Times New Roman" panose="02020603050405020304" pitchFamily="18" charset="0"/>
              </a:rPr>
              <a:t>Rb</a:t>
            </a:r>
            <a:r>
              <a:rPr lang="en-US" sz="2400" dirty="0">
                <a:latin typeface="Times New Roman" panose="02020603050405020304" pitchFamily="18" charset="0"/>
                <a:cs typeface="Times New Roman" panose="02020603050405020304" pitchFamily="18" charset="0"/>
              </a:rPr>
              <a:t> atom and I atom</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Rb atoms and Rb</a:t>
            </a:r>
            <a:r>
              <a:rPr lang="en-US" sz="2400" baseline="30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cations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 atoms and I</a:t>
            </a:r>
            <a:r>
              <a:rPr lang="en-US" sz="2400" baseline="30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anions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C-12 and C-14</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Na</a:t>
            </a:r>
            <a:r>
              <a:rPr lang="en-US" sz="2400" baseline="30000" dirty="0">
                <a:latin typeface="Times New Roman" panose="02020603050405020304" pitchFamily="18" charset="0"/>
                <a:cs typeface="Times New Roman" panose="02020603050405020304" pitchFamily="18" charset="0"/>
              </a:rPr>
              <a:t>+1  </a:t>
            </a:r>
            <a:r>
              <a:rPr lang="en-US" sz="2400" dirty="0">
                <a:latin typeface="Times New Roman" panose="02020603050405020304" pitchFamily="18" charset="0"/>
                <a:cs typeface="Times New Roman" panose="02020603050405020304" pitchFamily="18" charset="0"/>
              </a:rPr>
              <a:t>and Cl</a:t>
            </a:r>
            <a:r>
              <a:rPr lang="en-US" sz="2400" baseline="30000" dirty="0">
                <a:latin typeface="Times New Roman" panose="02020603050405020304" pitchFamily="18" charset="0"/>
                <a:cs typeface="Times New Roman" panose="02020603050405020304" pitchFamily="18" charset="0"/>
              </a:rPr>
              <a:t>-1</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Co atoms and Ni atoms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Kr and Ar</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 atom and He atom</a:t>
            </a:r>
          </a:p>
        </p:txBody>
      </p:sp>
    </p:spTree>
    <p:extLst>
      <p:ext uri="{BB962C8B-B14F-4D97-AF65-F5344CB8AC3E}">
        <p14:creationId xmlns:p14="http://schemas.microsoft.com/office/powerpoint/2010/main" val="1989558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8B8EDC-E156-4469-9D30-E4777EE531C4}"/>
              </a:ext>
            </a:extLst>
          </p:cNvPr>
          <p:cNvSpPr txBox="1"/>
          <p:nvPr/>
        </p:nvSpPr>
        <p:spPr>
          <a:xfrm>
            <a:off x="0" y="0"/>
            <a:ext cx="11781183" cy="637097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Put each pair in size order, smaller to larger</a:t>
            </a:r>
          </a:p>
          <a:p>
            <a:endParaRPr lang="en-US" sz="2400" dirty="0">
              <a:latin typeface="Times New Roman" panose="02020603050405020304" pitchFamily="18" charset="0"/>
              <a:cs typeface="Times New Roman" panose="02020603050405020304" pitchFamily="18" charset="0"/>
            </a:endParaRPr>
          </a:p>
          <a:p>
            <a:r>
              <a:rPr lang="en-US" sz="2400" dirty="0">
                <a:solidFill>
                  <a:srgbClr val="000099"/>
                </a:solidFill>
                <a:latin typeface="Times New Roman" panose="02020603050405020304" pitchFamily="18" charset="0"/>
                <a:cs typeface="Times New Roman" panose="02020603050405020304" pitchFamily="18" charset="0"/>
              </a:rPr>
              <a:t>I atom  &lt;   </a:t>
            </a:r>
            <a:r>
              <a:rPr lang="en-US" sz="2400" dirty="0" err="1">
                <a:solidFill>
                  <a:srgbClr val="000099"/>
                </a:solidFill>
                <a:latin typeface="Times New Roman" panose="02020603050405020304" pitchFamily="18" charset="0"/>
                <a:cs typeface="Times New Roman" panose="02020603050405020304" pitchFamily="18" charset="0"/>
              </a:rPr>
              <a:t>Rb</a:t>
            </a:r>
            <a:r>
              <a:rPr lang="en-US" sz="2400" dirty="0">
                <a:solidFill>
                  <a:srgbClr val="000099"/>
                </a:solidFill>
                <a:latin typeface="Times New Roman" panose="02020603050405020304" pitchFamily="18" charset="0"/>
                <a:cs typeface="Times New Roman" panose="02020603050405020304" pitchFamily="18" charset="0"/>
              </a:rPr>
              <a:t> atom     check Table 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Rb</a:t>
            </a:r>
            <a:r>
              <a:rPr lang="en-US" sz="2400" baseline="30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cations  &lt;  Rb atoms   The cation has lost a whole orbital</a:t>
            </a:r>
          </a:p>
          <a:p>
            <a:endParaRPr lang="en-US" sz="2400" dirty="0">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I atoms  &lt;  I</a:t>
            </a:r>
            <a:r>
              <a:rPr lang="en-US" sz="2400" baseline="30000" dirty="0">
                <a:solidFill>
                  <a:srgbClr val="FF0000"/>
                </a:solidFill>
                <a:latin typeface="Times New Roman" panose="02020603050405020304" pitchFamily="18" charset="0"/>
                <a:cs typeface="Times New Roman" panose="02020603050405020304" pitchFamily="18" charset="0"/>
              </a:rPr>
              <a:t>-1</a:t>
            </a:r>
            <a:r>
              <a:rPr lang="en-US" sz="2400" dirty="0">
                <a:solidFill>
                  <a:srgbClr val="FF0000"/>
                </a:solidFill>
                <a:latin typeface="Times New Roman" panose="02020603050405020304" pitchFamily="18" charset="0"/>
                <a:cs typeface="Times New Roman" panose="02020603050405020304" pitchFamily="18" charset="0"/>
              </a:rPr>
              <a:t> anions  The anion has 1 extra electron, which stretches out that valence orbital</a:t>
            </a:r>
          </a:p>
          <a:p>
            <a:endParaRPr lang="en-US" sz="2400" dirty="0">
              <a:latin typeface="Times New Roman" panose="02020603050405020304" pitchFamily="18" charset="0"/>
              <a:cs typeface="Times New Roman" panose="02020603050405020304" pitchFamily="18" charset="0"/>
            </a:endParaRPr>
          </a:p>
          <a:p>
            <a:r>
              <a:rPr lang="en-US" sz="2400" dirty="0">
                <a:solidFill>
                  <a:srgbClr val="000099"/>
                </a:solidFill>
                <a:latin typeface="Times New Roman" panose="02020603050405020304" pitchFamily="18" charset="0"/>
                <a:cs typeface="Times New Roman" panose="02020603050405020304" pitchFamily="18" charset="0"/>
              </a:rPr>
              <a:t>C-12  =  C-14  these isotopes have different numbers of neutrons (no difference in radius)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Na</a:t>
            </a:r>
            <a:r>
              <a:rPr lang="en-US" sz="2400" baseline="30000" dirty="0">
                <a:latin typeface="Times New Roman" panose="02020603050405020304" pitchFamily="18" charset="0"/>
                <a:cs typeface="Times New Roman" panose="02020603050405020304" pitchFamily="18" charset="0"/>
              </a:rPr>
              <a:t>+1  </a:t>
            </a:r>
            <a:r>
              <a:rPr lang="en-US" sz="2400" dirty="0">
                <a:latin typeface="Times New Roman" panose="02020603050405020304" pitchFamily="18" charset="0"/>
                <a:cs typeface="Times New Roman" panose="02020603050405020304" pitchFamily="18" charset="0"/>
              </a:rPr>
              <a:t>&lt;  Cl</a:t>
            </a:r>
            <a:r>
              <a:rPr lang="en-US" sz="2400" baseline="30000" dirty="0">
                <a:latin typeface="Times New Roman" panose="02020603050405020304" pitchFamily="18" charset="0"/>
                <a:cs typeface="Times New Roman" panose="02020603050405020304" pitchFamily="18" charset="0"/>
              </a:rPr>
              <a:t>-1  </a:t>
            </a:r>
            <a:r>
              <a:rPr lang="en-US" sz="2400" dirty="0">
                <a:latin typeface="Times New Roman" panose="02020603050405020304" pitchFamily="18" charset="0"/>
                <a:cs typeface="Times New Roman" panose="02020603050405020304" pitchFamily="18" charset="0"/>
              </a:rPr>
              <a:t> sodium ion has 2 orbitals vs. 3 orbitals for chloride</a:t>
            </a:r>
            <a:endParaRPr lang="en-US" sz="2400" baseline="300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Ni atoms  &lt;  Co atoms  An exception to the period trend, check atomic radius Table S</a:t>
            </a:r>
          </a:p>
          <a:p>
            <a:endParaRPr lang="en-US" sz="2400" dirty="0">
              <a:latin typeface="Times New Roman" panose="02020603050405020304" pitchFamily="18" charset="0"/>
              <a:cs typeface="Times New Roman" panose="02020603050405020304" pitchFamily="18" charset="0"/>
            </a:endParaRPr>
          </a:p>
          <a:p>
            <a:r>
              <a:rPr lang="en-US" sz="2400" dirty="0">
                <a:solidFill>
                  <a:srgbClr val="000099"/>
                </a:solidFill>
                <a:latin typeface="Times New Roman" panose="02020603050405020304" pitchFamily="18" charset="0"/>
                <a:cs typeface="Times New Roman" panose="02020603050405020304" pitchFamily="18" charset="0"/>
              </a:rPr>
              <a:t>Ar  &lt;  Kr   argon has 3 orbitals to krypton’s four orbitals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 atom  &lt;  He atom  another period trend exception, check atomic radius Table S</a:t>
            </a:r>
          </a:p>
        </p:txBody>
      </p:sp>
    </p:spTree>
    <p:extLst>
      <p:ext uri="{BB962C8B-B14F-4D97-AF65-F5344CB8AC3E}">
        <p14:creationId xmlns:p14="http://schemas.microsoft.com/office/powerpoint/2010/main" val="2564893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BCDCDCA-02F2-4044-9DB4-70C80152070F}"/>
              </a:ext>
            </a:extLst>
          </p:cNvPr>
          <p:cNvSpPr txBox="1"/>
          <p:nvPr/>
        </p:nvSpPr>
        <p:spPr>
          <a:xfrm>
            <a:off x="6997147" y="498901"/>
            <a:ext cx="3392557" cy="5909310"/>
          </a:xfrm>
          <a:prstGeom prst="rect">
            <a:avLst/>
          </a:prstGeom>
          <a:noFill/>
        </p:spPr>
        <p:txBody>
          <a:bodyPr wrap="square" rtlCol="0">
            <a:spAutoFit/>
          </a:bodyPr>
          <a:lstStyle/>
          <a:p>
            <a:r>
              <a:rPr lang="en-US" dirty="0">
                <a:solidFill>
                  <a:srgbClr val="FF0000"/>
                </a:solidFill>
              </a:rPr>
              <a:t>You can use these units once, or more than once.  </a:t>
            </a:r>
          </a:p>
          <a:p>
            <a:endParaRPr lang="en-US" dirty="0"/>
          </a:p>
          <a:p>
            <a:r>
              <a:rPr lang="en-US" dirty="0"/>
              <a:t>Joule</a:t>
            </a:r>
          </a:p>
          <a:p>
            <a:endParaRPr lang="en-US" dirty="0"/>
          </a:p>
          <a:p>
            <a:r>
              <a:rPr lang="en-US" dirty="0"/>
              <a:t>Gram</a:t>
            </a:r>
          </a:p>
          <a:p>
            <a:endParaRPr lang="en-US" dirty="0"/>
          </a:p>
          <a:p>
            <a:r>
              <a:rPr lang="en-US" dirty="0"/>
              <a:t>Centimeter</a:t>
            </a:r>
          </a:p>
          <a:p>
            <a:endParaRPr lang="en-US" dirty="0"/>
          </a:p>
          <a:p>
            <a:r>
              <a:rPr lang="en-US" dirty="0"/>
              <a:t>Kilogram</a:t>
            </a:r>
          </a:p>
          <a:p>
            <a:endParaRPr lang="en-US" dirty="0"/>
          </a:p>
          <a:p>
            <a:r>
              <a:rPr lang="en-US" dirty="0"/>
              <a:t>Kilojoule</a:t>
            </a:r>
          </a:p>
          <a:p>
            <a:endParaRPr lang="en-US" dirty="0"/>
          </a:p>
          <a:p>
            <a:r>
              <a:rPr lang="en-US" dirty="0"/>
              <a:t>AMU</a:t>
            </a:r>
          </a:p>
          <a:p>
            <a:endParaRPr lang="en-US" dirty="0"/>
          </a:p>
          <a:p>
            <a:r>
              <a:rPr lang="en-US" dirty="0"/>
              <a:t>kPa</a:t>
            </a:r>
          </a:p>
          <a:p>
            <a:endParaRPr lang="en-US" dirty="0"/>
          </a:p>
          <a:p>
            <a:r>
              <a:rPr lang="en-US" dirty="0"/>
              <a:t>Molarity</a:t>
            </a:r>
          </a:p>
          <a:p>
            <a:endParaRPr lang="en-US" dirty="0"/>
          </a:p>
          <a:p>
            <a:r>
              <a:rPr lang="en-US" dirty="0"/>
              <a:t>Meter </a:t>
            </a:r>
          </a:p>
          <a:p>
            <a:endParaRPr lang="en-US" dirty="0"/>
          </a:p>
        </p:txBody>
      </p:sp>
      <p:sp>
        <p:nvSpPr>
          <p:cNvPr id="3" name="TextBox 2">
            <a:extLst>
              <a:ext uri="{FF2B5EF4-FFF2-40B4-BE49-F238E27FC236}">
                <a16:creationId xmlns:a16="http://schemas.microsoft.com/office/drawing/2014/main" id="{1D1220A3-1434-4C7D-8D74-21BCA9DD4F7A}"/>
              </a:ext>
            </a:extLst>
          </p:cNvPr>
          <p:cNvSpPr txBox="1"/>
          <p:nvPr/>
        </p:nvSpPr>
        <p:spPr>
          <a:xfrm>
            <a:off x="318052" y="83403"/>
            <a:ext cx="4982818" cy="6186309"/>
          </a:xfrm>
          <a:prstGeom prst="rect">
            <a:avLst/>
          </a:prstGeom>
          <a:noFill/>
        </p:spPr>
        <p:txBody>
          <a:bodyPr wrap="square" rtlCol="0">
            <a:spAutoFit/>
          </a:bodyPr>
          <a:lstStyle/>
          <a:p>
            <a:r>
              <a:rPr lang="en-US" dirty="0"/>
              <a:t>The units required to measure these are…</a:t>
            </a:r>
          </a:p>
          <a:p>
            <a:endParaRPr lang="en-US" dirty="0"/>
          </a:p>
          <a:p>
            <a:r>
              <a:rPr lang="en-US" dirty="0"/>
              <a:t>Time</a:t>
            </a:r>
          </a:p>
          <a:p>
            <a:endParaRPr lang="en-US" dirty="0"/>
          </a:p>
          <a:p>
            <a:r>
              <a:rPr lang="en-US" dirty="0"/>
              <a:t>Pressure</a:t>
            </a:r>
          </a:p>
          <a:p>
            <a:endParaRPr lang="en-US" dirty="0"/>
          </a:p>
          <a:p>
            <a:r>
              <a:rPr lang="en-US" dirty="0"/>
              <a:t>Mass</a:t>
            </a:r>
          </a:p>
          <a:p>
            <a:endParaRPr lang="en-US" dirty="0"/>
          </a:p>
          <a:p>
            <a:r>
              <a:rPr lang="en-US" dirty="0"/>
              <a:t>Energy</a:t>
            </a:r>
          </a:p>
          <a:p>
            <a:endParaRPr lang="en-US" dirty="0"/>
          </a:p>
          <a:p>
            <a:r>
              <a:rPr lang="en-US" dirty="0"/>
              <a:t>Concentration</a:t>
            </a:r>
          </a:p>
          <a:p>
            <a:endParaRPr lang="en-US" dirty="0"/>
          </a:p>
          <a:p>
            <a:r>
              <a:rPr lang="en-US" dirty="0"/>
              <a:t>Atomic mass</a:t>
            </a:r>
          </a:p>
          <a:p>
            <a:endParaRPr lang="en-US" dirty="0"/>
          </a:p>
          <a:p>
            <a:r>
              <a:rPr lang="en-US" dirty="0"/>
              <a:t>Length</a:t>
            </a:r>
          </a:p>
          <a:p>
            <a:endParaRPr lang="en-US" dirty="0"/>
          </a:p>
          <a:p>
            <a:r>
              <a:rPr lang="en-US" dirty="0"/>
              <a:t>Temperature</a:t>
            </a:r>
          </a:p>
          <a:p>
            <a:endParaRPr lang="en-US" dirty="0"/>
          </a:p>
          <a:p>
            <a:r>
              <a:rPr lang="en-US" dirty="0"/>
              <a:t>Density</a:t>
            </a:r>
          </a:p>
          <a:p>
            <a:endParaRPr lang="en-US" dirty="0"/>
          </a:p>
          <a:p>
            <a:r>
              <a:rPr lang="en-US" dirty="0"/>
              <a:t>Vapor pressure</a:t>
            </a:r>
          </a:p>
          <a:p>
            <a:endParaRPr lang="en-US" dirty="0"/>
          </a:p>
        </p:txBody>
      </p:sp>
      <p:sp>
        <p:nvSpPr>
          <p:cNvPr id="4" name="TextBox 3">
            <a:extLst>
              <a:ext uri="{FF2B5EF4-FFF2-40B4-BE49-F238E27FC236}">
                <a16:creationId xmlns:a16="http://schemas.microsoft.com/office/drawing/2014/main" id="{CF1985CA-6224-4E76-B36C-D68C6D7967FF}"/>
              </a:ext>
            </a:extLst>
          </p:cNvPr>
          <p:cNvSpPr txBox="1"/>
          <p:nvPr/>
        </p:nvSpPr>
        <p:spPr>
          <a:xfrm>
            <a:off x="3221078" y="889843"/>
            <a:ext cx="1894261" cy="5078313"/>
          </a:xfrm>
          <a:prstGeom prst="rect">
            <a:avLst/>
          </a:prstGeom>
          <a:noFill/>
        </p:spPr>
        <p:txBody>
          <a:bodyPr wrap="square" rtlCol="0">
            <a:spAutoFit/>
          </a:bodyPr>
          <a:lstStyle/>
          <a:p>
            <a:r>
              <a:rPr lang="en-US" dirty="0"/>
              <a:t>Mass/volume</a:t>
            </a:r>
          </a:p>
          <a:p>
            <a:endParaRPr lang="en-US" dirty="0"/>
          </a:p>
          <a:p>
            <a:r>
              <a:rPr lang="en-US" dirty="0"/>
              <a:t>Second</a:t>
            </a:r>
          </a:p>
          <a:p>
            <a:endParaRPr lang="en-US" dirty="0"/>
          </a:p>
          <a:p>
            <a:r>
              <a:rPr lang="en-US" dirty="0"/>
              <a:t>Kelvin</a:t>
            </a:r>
          </a:p>
          <a:p>
            <a:endParaRPr lang="en-US" dirty="0"/>
          </a:p>
          <a:p>
            <a:r>
              <a:rPr lang="en-US" dirty="0"/>
              <a:t>PPM</a:t>
            </a:r>
          </a:p>
          <a:p>
            <a:endParaRPr lang="en-US" dirty="0"/>
          </a:p>
          <a:p>
            <a:r>
              <a:rPr lang="en-US" dirty="0"/>
              <a:t>Atm</a:t>
            </a:r>
          </a:p>
          <a:p>
            <a:endParaRPr lang="en-US" dirty="0"/>
          </a:p>
          <a:p>
            <a:r>
              <a:rPr lang="en-US" dirty="0"/>
              <a:t>Centigrade</a:t>
            </a:r>
          </a:p>
          <a:p>
            <a:endParaRPr lang="en-US" dirty="0"/>
          </a:p>
          <a:p>
            <a:r>
              <a:rPr lang="en-US" dirty="0"/>
              <a:t>Picometers</a:t>
            </a:r>
          </a:p>
          <a:p>
            <a:endParaRPr lang="en-US" dirty="0"/>
          </a:p>
          <a:p>
            <a:r>
              <a:rPr lang="en-US" dirty="0">
                <a:latin typeface="Calibri" panose="020F0502020204030204" pitchFamily="34" charset="0"/>
                <a:cs typeface="Calibri" panose="020F0502020204030204" pitchFamily="34" charset="0"/>
              </a:rPr>
              <a:t>∆</a:t>
            </a:r>
            <a:r>
              <a:rPr lang="en-US" dirty="0"/>
              <a:t>H</a:t>
            </a:r>
          </a:p>
          <a:p>
            <a:endParaRPr lang="en-US" dirty="0"/>
          </a:p>
          <a:p>
            <a:r>
              <a:rPr lang="en-US" dirty="0"/>
              <a:t>Atomic radius</a:t>
            </a:r>
          </a:p>
          <a:p>
            <a:endParaRPr lang="en-US" dirty="0"/>
          </a:p>
        </p:txBody>
      </p:sp>
    </p:spTree>
    <p:extLst>
      <p:ext uri="{BB962C8B-B14F-4D97-AF65-F5344CB8AC3E}">
        <p14:creationId xmlns:p14="http://schemas.microsoft.com/office/powerpoint/2010/main" val="25899827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1220A3-1434-4C7D-8D74-21BCA9DD4F7A}"/>
              </a:ext>
            </a:extLst>
          </p:cNvPr>
          <p:cNvSpPr txBox="1"/>
          <p:nvPr/>
        </p:nvSpPr>
        <p:spPr>
          <a:xfrm>
            <a:off x="318052" y="83403"/>
            <a:ext cx="8229600" cy="6771084"/>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The units required to measure these are…</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Time     </a:t>
            </a:r>
            <a:r>
              <a:rPr lang="en-US" sz="2000" dirty="0">
                <a:solidFill>
                  <a:srgbClr val="FF0000"/>
                </a:solidFill>
                <a:latin typeface="Times New Roman" panose="02020603050405020304" pitchFamily="18" charset="0"/>
                <a:cs typeface="Times New Roman" panose="02020603050405020304" pitchFamily="18" charset="0"/>
              </a:rPr>
              <a:t>second</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Pressure       </a:t>
            </a:r>
            <a:r>
              <a:rPr lang="en-US" sz="2000" dirty="0">
                <a:solidFill>
                  <a:srgbClr val="FF0000"/>
                </a:solidFill>
                <a:latin typeface="Times New Roman" panose="02020603050405020304" pitchFamily="18" charset="0"/>
                <a:cs typeface="Times New Roman" panose="02020603050405020304" pitchFamily="18" charset="0"/>
              </a:rPr>
              <a:t>kPa</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Mass     </a:t>
            </a:r>
            <a:r>
              <a:rPr lang="en-US" sz="2000" dirty="0">
                <a:solidFill>
                  <a:srgbClr val="FF0000"/>
                </a:solidFill>
                <a:latin typeface="Times New Roman" panose="02020603050405020304" pitchFamily="18" charset="0"/>
                <a:cs typeface="Times New Roman" panose="02020603050405020304" pitchFamily="18" charset="0"/>
              </a:rPr>
              <a:t> grams, kilogram</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Energy     </a:t>
            </a:r>
            <a:r>
              <a:rPr lang="en-US" sz="2000" dirty="0">
                <a:solidFill>
                  <a:srgbClr val="FF0000"/>
                </a:solidFill>
                <a:latin typeface="Times New Roman" panose="02020603050405020304" pitchFamily="18" charset="0"/>
                <a:cs typeface="Times New Roman" panose="02020603050405020304" pitchFamily="18" charset="0"/>
              </a:rPr>
              <a:t>Joule, kilojoule</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Concentration    </a:t>
            </a:r>
            <a:r>
              <a:rPr lang="en-US" sz="2000" dirty="0">
                <a:solidFill>
                  <a:srgbClr val="FF0000"/>
                </a:solidFill>
                <a:latin typeface="Times New Roman" panose="02020603050405020304" pitchFamily="18" charset="0"/>
                <a:cs typeface="Times New Roman" panose="02020603050405020304" pitchFamily="18" charset="0"/>
              </a:rPr>
              <a:t>molarity, PPM</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Atomic mass   </a:t>
            </a:r>
            <a:r>
              <a:rPr lang="en-US" sz="2000" dirty="0">
                <a:solidFill>
                  <a:srgbClr val="FF0000"/>
                </a:solidFill>
                <a:latin typeface="Times New Roman" panose="02020603050405020304" pitchFamily="18" charset="0"/>
                <a:cs typeface="Times New Roman" panose="02020603050405020304" pitchFamily="18" charset="0"/>
              </a:rPr>
              <a:t>AMU</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Length   </a:t>
            </a:r>
            <a:r>
              <a:rPr lang="en-US" sz="2000" dirty="0">
                <a:solidFill>
                  <a:srgbClr val="FF0000"/>
                </a:solidFill>
                <a:latin typeface="Times New Roman" panose="02020603050405020304" pitchFamily="18" charset="0"/>
                <a:cs typeface="Times New Roman" panose="02020603050405020304" pitchFamily="18" charset="0"/>
              </a:rPr>
              <a:t>centimeter, meter, picometers</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Temperature   </a:t>
            </a:r>
            <a:r>
              <a:rPr lang="en-US" sz="2000" dirty="0">
                <a:solidFill>
                  <a:srgbClr val="FF0000"/>
                </a:solidFill>
                <a:latin typeface="Times New Roman" panose="02020603050405020304" pitchFamily="18" charset="0"/>
                <a:cs typeface="Times New Roman" panose="02020603050405020304" pitchFamily="18" charset="0"/>
              </a:rPr>
              <a:t>Kelvin, Centigrade, Celsius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Density   </a:t>
            </a:r>
            <a:r>
              <a:rPr lang="en-US" sz="2000" dirty="0">
                <a:solidFill>
                  <a:srgbClr val="FF0000"/>
                </a:solidFill>
                <a:latin typeface="Times New Roman" panose="02020603050405020304" pitchFamily="18" charset="0"/>
                <a:cs typeface="Times New Roman" panose="02020603050405020304" pitchFamily="18" charset="0"/>
              </a:rPr>
              <a:t>mass/volume</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Vapor pressure    </a:t>
            </a:r>
            <a:r>
              <a:rPr lang="en-US" sz="2000" dirty="0">
                <a:solidFill>
                  <a:srgbClr val="FF0000"/>
                </a:solidFill>
                <a:latin typeface="Times New Roman" panose="02020603050405020304" pitchFamily="18" charset="0"/>
                <a:cs typeface="Times New Roman" panose="02020603050405020304" pitchFamily="18" charset="0"/>
              </a:rPr>
              <a:t>kPa</a:t>
            </a:r>
          </a:p>
        </p:txBody>
      </p:sp>
    </p:spTree>
    <p:extLst>
      <p:ext uri="{BB962C8B-B14F-4D97-AF65-F5344CB8AC3E}">
        <p14:creationId xmlns:p14="http://schemas.microsoft.com/office/powerpoint/2010/main" val="32376011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909C7A-9703-4990-B93B-365436AFE107}"/>
              </a:ext>
            </a:extLst>
          </p:cNvPr>
          <p:cNvSpPr txBox="1"/>
          <p:nvPr/>
        </p:nvSpPr>
        <p:spPr>
          <a:xfrm>
            <a:off x="410817" y="344557"/>
            <a:ext cx="11198087" cy="2308324"/>
          </a:xfrm>
          <a:prstGeom prst="rect">
            <a:avLst/>
          </a:prstGeom>
          <a:noFill/>
        </p:spPr>
        <p:txBody>
          <a:bodyPr wrap="square" rtlCol="0">
            <a:spAutoFit/>
          </a:bodyPr>
          <a:lstStyle/>
          <a:p>
            <a:r>
              <a:rPr lang="en-US" sz="5400" dirty="0">
                <a:latin typeface="Times New Roman" panose="02020603050405020304" pitchFamily="18" charset="0"/>
                <a:cs typeface="Times New Roman" panose="02020603050405020304" pitchFamily="18" charset="0"/>
              </a:rPr>
              <a:t>Concerning dynamic equilibriums, what is important to say?</a:t>
            </a:r>
          </a:p>
          <a:p>
            <a:endParaRPr lang="en-US" dirty="0"/>
          </a:p>
          <a:p>
            <a:endParaRPr lang="en-US" dirty="0"/>
          </a:p>
        </p:txBody>
      </p:sp>
    </p:spTree>
    <p:extLst>
      <p:ext uri="{BB962C8B-B14F-4D97-AF65-F5344CB8AC3E}">
        <p14:creationId xmlns:p14="http://schemas.microsoft.com/office/powerpoint/2010/main" val="1733965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6D5B97-DFF4-4413-88A7-8CD9F35EB115}"/>
              </a:ext>
            </a:extLst>
          </p:cNvPr>
          <p:cNvSpPr txBox="1"/>
          <p:nvPr/>
        </p:nvSpPr>
        <p:spPr>
          <a:xfrm>
            <a:off x="0" y="503583"/>
            <a:ext cx="12085983" cy="3693319"/>
          </a:xfrm>
          <a:prstGeom prst="rect">
            <a:avLst/>
          </a:prstGeom>
          <a:noFill/>
        </p:spPr>
        <p:txBody>
          <a:bodyPr wrap="square" rtlCol="0">
            <a:spAutoFit/>
          </a:bodyPr>
          <a:lstStyle/>
          <a:p>
            <a:r>
              <a:rPr lang="en-US" sz="3600" dirty="0"/>
              <a:t>Their charges and masses are?</a:t>
            </a:r>
          </a:p>
          <a:p>
            <a:endParaRPr lang="en-US" sz="3600" dirty="0"/>
          </a:p>
          <a:p>
            <a:r>
              <a:rPr lang="en-US" sz="3600" dirty="0"/>
              <a:t>The electrons live in “zones” called…</a:t>
            </a:r>
          </a:p>
          <a:p>
            <a:endParaRPr lang="en-US" sz="3600" dirty="0"/>
          </a:p>
          <a:p>
            <a:r>
              <a:rPr lang="en-US" sz="3600" dirty="0"/>
              <a:t>The electrons fill up the lowest energy levels, which is called the </a:t>
            </a:r>
          </a:p>
          <a:p>
            <a:endParaRPr lang="en-US" sz="3600" dirty="0"/>
          </a:p>
          <a:p>
            <a:endParaRPr lang="en-US" dirty="0"/>
          </a:p>
        </p:txBody>
      </p:sp>
    </p:spTree>
    <p:extLst>
      <p:ext uri="{BB962C8B-B14F-4D97-AF65-F5344CB8AC3E}">
        <p14:creationId xmlns:p14="http://schemas.microsoft.com/office/powerpoint/2010/main" val="23336314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909C7A-9703-4990-B93B-365436AFE107}"/>
              </a:ext>
            </a:extLst>
          </p:cNvPr>
          <p:cNvSpPr txBox="1"/>
          <p:nvPr/>
        </p:nvSpPr>
        <p:spPr>
          <a:xfrm>
            <a:off x="410817" y="344557"/>
            <a:ext cx="11502887" cy="4801314"/>
          </a:xfrm>
          <a:prstGeom prst="rect">
            <a:avLst/>
          </a:prstGeom>
          <a:noFill/>
        </p:spPr>
        <p:txBody>
          <a:bodyPr wrap="square" rtlCol="0">
            <a:spAutoFit/>
          </a:bodyPr>
          <a:lstStyle/>
          <a:p>
            <a:r>
              <a:rPr lang="en-US" sz="5400" dirty="0">
                <a:latin typeface="Times New Roman" panose="02020603050405020304" pitchFamily="18" charset="0"/>
                <a:cs typeface="Times New Roman" panose="02020603050405020304" pitchFamily="18" charset="0"/>
              </a:rPr>
              <a:t>Concerning dynamic equilibriums, </a:t>
            </a: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what is important to say?</a:t>
            </a:r>
          </a:p>
          <a:p>
            <a:endParaRPr lang="en-US" sz="5400" dirty="0">
              <a:latin typeface="Times New Roman" panose="02020603050405020304" pitchFamily="18" charset="0"/>
              <a:cs typeface="Times New Roman" panose="02020603050405020304" pitchFamily="18" charset="0"/>
            </a:endParaRPr>
          </a:p>
          <a:p>
            <a:r>
              <a:rPr lang="en-US" sz="5400" dirty="0">
                <a:solidFill>
                  <a:srgbClr val="FF0000"/>
                </a:solidFill>
                <a:latin typeface="Times New Roman" panose="02020603050405020304" pitchFamily="18" charset="0"/>
                <a:cs typeface="Times New Roman" panose="02020603050405020304" pitchFamily="18" charset="0"/>
              </a:rPr>
              <a:t>The rate of the forward reaction is equal to the rate of the reverse reaction.</a:t>
            </a:r>
          </a:p>
          <a:p>
            <a:endParaRPr lang="en-US" dirty="0"/>
          </a:p>
          <a:p>
            <a:endParaRPr lang="en-US" dirty="0"/>
          </a:p>
        </p:txBody>
      </p:sp>
    </p:spTree>
    <p:extLst>
      <p:ext uri="{BB962C8B-B14F-4D97-AF65-F5344CB8AC3E}">
        <p14:creationId xmlns:p14="http://schemas.microsoft.com/office/powerpoint/2010/main" val="23365193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61D371D-1786-4A37-8032-256B5BA63E2F}"/>
              </a:ext>
            </a:extLst>
          </p:cNvPr>
          <p:cNvSpPr txBox="1"/>
          <p:nvPr/>
        </p:nvSpPr>
        <p:spPr>
          <a:xfrm>
            <a:off x="251791" y="185530"/>
            <a:ext cx="11688417" cy="4801314"/>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When it comes to gas pressure, volume and temperature,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state the relationships between them…</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Pressure and Temperature are…</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Volume and Temperature are…</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Volume and Pressure are… </a:t>
            </a:r>
          </a:p>
          <a:p>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305235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61D371D-1786-4A37-8032-256B5BA63E2F}"/>
              </a:ext>
            </a:extLst>
          </p:cNvPr>
          <p:cNvSpPr txBox="1"/>
          <p:nvPr/>
        </p:nvSpPr>
        <p:spPr>
          <a:xfrm>
            <a:off x="251791" y="185530"/>
            <a:ext cx="11688417" cy="4801314"/>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When it comes to gas pressure, volume and temperature,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state the relationships between them…</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Pressure and Temperature are… </a:t>
            </a:r>
            <a:r>
              <a:rPr lang="en-US" sz="3200" dirty="0">
                <a:solidFill>
                  <a:srgbClr val="FF0000"/>
                </a:solidFill>
                <a:latin typeface="Times New Roman" panose="02020603050405020304" pitchFamily="18" charset="0"/>
                <a:cs typeface="Times New Roman" panose="02020603050405020304" pitchFamily="18" charset="0"/>
              </a:rPr>
              <a:t>directly proportional</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Volume and Temperature are… </a:t>
            </a:r>
            <a:r>
              <a:rPr lang="en-US" sz="3200" dirty="0">
                <a:solidFill>
                  <a:srgbClr val="FF0000"/>
                </a:solidFill>
                <a:latin typeface="Times New Roman" panose="02020603050405020304" pitchFamily="18" charset="0"/>
                <a:cs typeface="Times New Roman" panose="02020603050405020304" pitchFamily="18" charset="0"/>
              </a:rPr>
              <a:t>directly proportional</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Volume and Pressure are… </a:t>
            </a:r>
            <a:r>
              <a:rPr lang="en-US" sz="3200" dirty="0">
                <a:solidFill>
                  <a:srgbClr val="FF0000"/>
                </a:solidFill>
                <a:latin typeface="Times New Roman" panose="02020603050405020304" pitchFamily="18" charset="0"/>
                <a:cs typeface="Times New Roman" panose="02020603050405020304" pitchFamily="18" charset="0"/>
              </a:rPr>
              <a:t>inversely proportional</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dirty="0"/>
          </a:p>
        </p:txBody>
      </p:sp>
      <p:pic>
        <p:nvPicPr>
          <p:cNvPr id="1026" name="Picture 2" descr="Image result for gas law graphs">
            <a:extLst>
              <a:ext uri="{FF2B5EF4-FFF2-40B4-BE49-F238E27FC236}">
                <a16:creationId xmlns:a16="http://schemas.microsoft.com/office/drawing/2014/main" id="{88809595-7907-4252-AF75-E8B9D68D82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2852" y="4386470"/>
            <a:ext cx="304800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gas law graphs">
            <a:extLst>
              <a:ext uri="{FF2B5EF4-FFF2-40B4-BE49-F238E27FC236}">
                <a16:creationId xmlns:a16="http://schemas.microsoft.com/office/drawing/2014/main" id="{B3088442-FA69-4495-BF03-EF7FFE858B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1183" y="4386470"/>
            <a:ext cx="304800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chemistry-reference.com/gases/Gay-Lussac's%20Law%20graph.gif">
            <a:extLst>
              <a:ext uri="{FF2B5EF4-FFF2-40B4-BE49-F238E27FC236}">
                <a16:creationId xmlns:a16="http://schemas.microsoft.com/office/drawing/2014/main" id="{03511748-2790-4ABD-B5C0-9BD72CF9BAB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827" y="4386470"/>
            <a:ext cx="3048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28551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ABD477-DCDC-49AF-82CE-E1C78EF3692A}"/>
              </a:ext>
            </a:extLst>
          </p:cNvPr>
          <p:cNvSpPr txBox="1"/>
          <p:nvPr/>
        </p:nvSpPr>
        <p:spPr>
          <a:xfrm>
            <a:off x="185530" y="238538"/>
            <a:ext cx="11330609" cy="4832092"/>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The difference between the potential energy of the reactants and the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potential energy of the products is called</a:t>
            </a: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The amount of energy required to start a chemical reaction is called...</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 catalysts can do 2 things, they are…</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What 3 things increase the rate of reaction?</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What is the formula to calculate rate?</a:t>
            </a:r>
          </a:p>
        </p:txBody>
      </p:sp>
    </p:spTree>
    <p:extLst>
      <p:ext uri="{BB962C8B-B14F-4D97-AF65-F5344CB8AC3E}">
        <p14:creationId xmlns:p14="http://schemas.microsoft.com/office/powerpoint/2010/main" val="20567161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ABD477-DCDC-49AF-82CE-E1C78EF3692A}"/>
              </a:ext>
            </a:extLst>
          </p:cNvPr>
          <p:cNvSpPr txBox="1"/>
          <p:nvPr/>
        </p:nvSpPr>
        <p:spPr>
          <a:xfrm>
            <a:off x="238539" y="0"/>
            <a:ext cx="11330609" cy="6555641"/>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The difference between the potential energy of the reactants and the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potential energy of the products is called </a:t>
            </a:r>
            <a:r>
              <a:rPr lang="en-US" sz="2800" dirty="0">
                <a:solidFill>
                  <a:srgbClr val="FF0000"/>
                </a:solidFill>
                <a:latin typeface="Times New Roman" panose="02020603050405020304" pitchFamily="18" charset="0"/>
                <a:cs typeface="Times New Roman" panose="02020603050405020304" pitchFamily="18" charset="0"/>
              </a:rPr>
              <a:t>heat of reaction or </a:t>
            </a:r>
            <a:r>
              <a:rPr lang="en-US" sz="2800" dirty="0">
                <a:solidFill>
                  <a:srgbClr val="FF0000"/>
                </a:solidFill>
                <a:latin typeface="Calibri" panose="020F0502020204030204" pitchFamily="34" charset="0"/>
                <a:cs typeface="Calibri" panose="020F0502020204030204" pitchFamily="34" charset="0"/>
              </a:rPr>
              <a:t>∆</a:t>
            </a:r>
            <a:r>
              <a:rPr lang="en-US" sz="2800" dirty="0">
                <a:solidFill>
                  <a:srgbClr val="FF0000"/>
                </a:solidFill>
                <a:latin typeface="Times New Roman" panose="02020603050405020304" pitchFamily="18" charset="0"/>
                <a:cs typeface="Times New Roman" panose="02020603050405020304" pitchFamily="18" charset="0"/>
              </a:rPr>
              <a:t>H.  </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The amount of energy required to start a chemical reaction is called...</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The activation energy</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 catalysts can do 2 things, they are… </a:t>
            </a:r>
            <a:r>
              <a:rPr lang="en-US" sz="2800" dirty="0">
                <a:solidFill>
                  <a:srgbClr val="FF0000"/>
                </a:solidFill>
                <a:latin typeface="Times New Roman" panose="02020603050405020304" pitchFamily="18" charset="0"/>
                <a:cs typeface="Times New Roman" panose="02020603050405020304" pitchFamily="18" charset="0"/>
              </a:rPr>
              <a:t>lower activation energy, or offer an alternate pathway for the reaction to occur quicker</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What 3 things increase the rate of reaction? </a:t>
            </a:r>
            <a:br>
              <a:rPr lang="en-US" sz="28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More surface area, increased concentration of reactants, increase temperature,</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all of which increase the numbers of collisions between particles.  </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What is the formula to calculate rate?  </a:t>
            </a:r>
            <a:r>
              <a:rPr lang="en-US" sz="2800" dirty="0">
                <a:solidFill>
                  <a:srgbClr val="FF0000"/>
                </a:solidFill>
                <a:latin typeface="Times New Roman" panose="02020603050405020304" pitchFamily="18" charset="0"/>
                <a:cs typeface="Times New Roman" panose="02020603050405020304" pitchFamily="18" charset="0"/>
              </a:rPr>
              <a:t>Rate = 1/time in seconds</a:t>
            </a:r>
          </a:p>
        </p:txBody>
      </p:sp>
    </p:spTree>
    <p:extLst>
      <p:ext uri="{BB962C8B-B14F-4D97-AF65-F5344CB8AC3E}">
        <p14:creationId xmlns:p14="http://schemas.microsoft.com/office/powerpoint/2010/main" val="36589538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DF0600-1AE2-4DAC-8BD5-F822C5CAD54C}"/>
              </a:ext>
            </a:extLst>
          </p:cNvPr>
          <p:cNvSpPr txBox="1"/>
          <p:nvPr/>
        </p:nvSpPr>
        <p:spPr>
          <a:xfrm>
            <a:off x="185530" y="132522"/>
            <a:ext cx="11463131" cy="3816429"/>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What’s the difference between heat of reaction and heat of solution?</a:t>
            </a:r>
            <a:br>
              <a:rPr lang="en-US" sz="3200" dirty="0">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What ONE symbol can be used for both?   </a:t>
            </a:r>
            <a:r>
              <a:rPr lang="en-US" sz="3200" dirty="0">
                <a:solidFill>
                  <a:srgbClr val="FF0000"/>
                </a:solidFill>
                <a:latin typeface="Calibri" panose="020F0502020204030204" pitchFamily="34" charset="0"/>
                <a:cs typeface="Calibri" panose="020F0502020204030204" pitchFamily="34" charset="0"/>
              </a:rPr>
              <a:t> </a:t>
            </a:r>
          </a:p>
          <a:p>
            <a:endParaRPr lang="en-US" sz="3200" dirty="0">
              <a:solidFill>
                <a:srgbClr val="FF0000"/>
              </a:solidFill>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Does that ever get a sign (positive or negative?)  </a:t>
            </a:r>
            <a:r>
              <a:rPr lang="en-US" sz="3200" dirty="0">
                <a:solidFill>
                  <a:srgbClr val="000099"/>
                </a:solidFill>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40164985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DF0600-1AE2-4DAC-8BD5-F822C5CAD54C}"/>
              </a:ext>
            </a:extLst>
          </p:cNvPr>
          <p:cNvSpPr txBox="1"/>
          <p:nvPr/>
        </p:nvSpPr>
        <p:spPr>
          <a:xfrm>
            <a:off x="185530" y="132522"/>
            <a:ext cx="11463131" cy="5786199"/>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What’s the difference between heat of reaction and heat of solution?</a:t>
            </a:r>
            <a:br>
              <a:rPr lang="en-US" sz="3200" dirty="0">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Both are the difference in potential energy between the “start” and </a:t>
            </a:r>
            <a:br>
              <a:rPr lang="en-US" sz="3200" dirty="0">
                <a:solidFill>
                  <a:srgbClr val="FF0000"/>
                </a:solidFill>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“end” of a reaction, and both can be positive or negative (endo or exothermic), but heat of solution is when a solid compound dissolves into water, which is a mixture, NOT A CHEMICAL REACTION.  </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What ONE symbol can be used for both?   </a:t>
            </a:r>
            <a:r>
              <a:rPr lang="en-US" sz="3200" dirty="0">
                <a:solidFill>
                  <a:srgbClr val="FF0000"/>
                </a:solidFill>
                <a:latin typeface="Calibri" panose="020F0502020204030204" pitchFamily="34" charset="0"/>
                <a:cs typeface="Calibri" panose="020F0502020204030204" pitchFamily="34" charset="0"/>
              </a:rPr>
              <a:t>∆</a:t>
            </a:r>
            <a:r>
              <a:rPr lang="en-US" sz="3200" dirty="0">
                <a:solidFill>
                  <a:srgbClr val="FF0000"/>
                </a:solidFill>
                <a:latin typeface="Times New Roman" panose="02020603050405020304" pitchFamily="18" charset="0"/>
                <a:cs typeface="Times New Roman" panose="02020603050405020304" pitchFamily="18" charset="0"/>
              </a:rPr>
              <a:t>H</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Does that ever get a sign (positive or negative?)  </a:t>
            </a:r>
            <a:r>
              <a:rPr lang="en-US" sz="3200" dirty="0">
                <a:solidFill>
                  <a:srgbClr val="000099"/>
                </a:solidFill>
                <a:latin typeface="Times New Roman" panose="02020603050405020304" pitchFamily="18" charset="0"/>
                <a:cs typeface="Times New Roman" panose="02020603050405020304" pitchFamily="18" charset="0"/>
              </a:rPr>
              <a:t>It always gets a sign or else you lose a point because you’re showing that you don’t know if it’s exothermic (-</a:t>
            </a:r>
            <a:r>
              <a:rPr lang="en-US" sz="3200" dirty="0">
                <a:solidFill>
                  <a:srgbClr val="000099"/>
                </a:solidFill>
                <a:latin typeface="Calibri" panose="020F0502020204030204" pitchFamily="34" charset="0"/>
                <a:cs typeface="Calibri" panose="020F0502020204030204" pitchFamily="34" charset="0"/>
              </a:rPr>
              <a:t> ∆</a:t>
            </a:r>
            <a:r>
              <a:rPr lang="en-US" sz="3200" dirty="0">
                <a:solidFill>
                  <a:srgbClr val="000099"/>
                </a:solidFill>
                <a:latin typeface="Times New Roman" panose="02020603050405020304" pitchFamily="18" charset="0"/>
                <a:cs typeface="Times New Roman" panose="02020603050405020304" pitchFamily="18" charset="0"/>
              </a:rPr>
              <a:t>H), or if it’s endothermic (+</a:t>
            </a:r>
            <a:r>
              <a:rPr lang="en-US" sz="3200" dirty="0">
                <a:solidFill>
                  <a:srgbClr val="000099"/>
                </a:solidFill>
                <a:latin typeface="Calibri" panose="020F0502020204030204" pitchFamily="34" charset="0"/>
                <a:cs typeface="Calibri" panose="020F0502020204030204" pitchFamily="34" charset="0"/>
              </a:rPr>
              <a:t> ∆</a:t>
            </a:r>
            <a:r>
              <a:rPr lang="en-US" sz="3200" dirty="0">
                <a:solidFill>
                  <a:srgbClr val="000099"/>
                </a:solidFill>
                <a:latin typeface="Times New Roman" panose="02020603050405020304" pitchFamily="18" charset="0"/>
                <a:cs typeface="Times New Roman" panose="02020603050405020304" pitchFamily="18" charset="0"/>
              </a:rPr>
              <a:t>H).</a:t>
            </a:r>
          </a:p>
          <a:p>
            <a:endParaRPr lang="en-US" dirty="0"/>
          </a:p>
        </p:txBody>
      </p:sp>
    </p:spTree>
    <p:extLst>
      <p:ext uri="{BB962C8B-B14F-4D97-AF65-F5344CB8AC3E}">
        <p14:creationId xmlns:p14="http://schemas.microsoft.com/office/powerpoint/2010/main" val="40246833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6325B8-6134-4426-BBB2-0DB4FBF06A06}"/>
              </a:ext>
            </a:extLst>
          </p:cNvPr>
          <p:cNvSpPr txBox="1"/>
          <p:nvPr/>
        </p:nvSpPr>
        <p:spPr>
          <a:xfrm>
            <a:off x="145772" y="97306"/>
            <a:ext cx="11502887" cy="6432530"/>
          </a:xfrm>
          <a:prstGeom prst="rect">
            <a:avLst/>
          </a:prstGeom>
          <a:noFill/>
        </p:spPr>
        <p:txBody>
          <a:bodyPr wrap="square" rtlCol="0">
            <a:spAutoFit/>
          </a:bodyPr>
          <a:lstStyle/>
          <a:p>
            <a:r>
              <a:rPr lang="en-US" dirty="0"/>
              <a:t>Name these</a:t>
            </a:r>
          </a:p>
          <a:p>
            <a:endParaRPr lang="en-US" dirty="0"/>
          </a:p>
          <a:p>
            <a:r>
              <a:rPr lang="en-US" sz="2000" b="1" dirty="0">
                <a:latin typeface="Times New Roman" panose="02020603050405020304" pitchFamily="18" charset="0"/>
                <a:cs typeface="Times New Roman" panose="02020603050405020304" pitchFamily="18" charset="0"/>
              </a:rPr>
              <a:t>C</a:t>
            </a:r>
            <a:r>
              <a:rPr lang="en-US" sz="2000" b="1" baseline="-25000" dirty="0">
                <a:latin typeface="Times New Roman" panose="02020603050405020304" pitchFamily="18" charset="0"/>
                <a:cs typeface="Times New Roman" panose="02020603050405020304" pitchFamily="18" charset="0"/>
              </a:rPr>
              <a:t>2</a:t>
            </a:r>
            <a:r>
              <a:rPr lang="en-US" sz="2000" b="1" dirty="0">
                <a:latin typeface="Times New Roman" panose="02020603050405020304" pitchFamily="18" charset="0"/>
                <a:cs typeface="Times New Roman" panose="02020603050405020304" pitchFamily="18" charset="0"/>
              </a:rPr>
              <a:t>H</a:t>
            </a:r>
            <a:r>
              <a:rPr lang="en-US" sz="2000" b="1" baseline="-25000" dirty="0">
                <a:latin typeface="Times New Roman" panose="02020603050405020304" pitchFamily="18" charset="0"/>
                <a:cs typeface="Times New Roman" panose="02020603050405020304" pitchFamily="18" charset="0"/>
              </a:rPr>
              <a:t>6</a:t>
            </a:r>
            <a:endParaRPr lang="en-US" sz="20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CH</a:t>
            </a:r>
            <a:r>
              <a:rPr lang="en-US" sz="2000" b="1" baseline="-25000" dirty="0">
                <a:latin typeface="Times New Roman" panose="02020603050405020304" pitchFamily="18" charset="0"/>
                <a:cs typeface="Times New Roman" panose="02020603050405020304" pitchFamily="18" charset="0"/>
              </a:rPr>
              <a:t>3</a:t>
            </a:r>
            <a:r>
              <a:rPr lang="en-US" sz="2000" b="1" dirty="0">
                <a:latin typeface="Times New Roman" panose="02020603050405020304" pitchFamily="18" charset="0"/>
                <a:cs typeface="Times New Roman" panose="02020603050405020304" pitchFamily="18" charset="0"/>
              </a:rPr>
              <a:t>CH</a:t>
            </a:r>
            <a:r>
              <a:rPr lang="en-US" sz="2000" b="1" baseline="-25000" dirty="0">
                <a:latin typeface="Times New Roman" panose="02020603050405020304" pitchFamily="18" charset="0"/>
                <a:cs typeface="Times New Roman" panose="02020603050405020304" pitchFamily="18" charset="0"/>
              </a:rPr>
              <a:t>2</a:t>
            </a:r>
            <a:r>
              <a:rPr lang="en-US" sz="2000" b="1" dirty="0">
                <a:latin typeface="Times New Roman" panose="02020603050405020304" pitchFamily="18" charset="0"/>
                <a:cs typeface="Times New Roman" panose="02020603050405020304" pitchFamily="18" charset="0"/>
              </a:rPr>
              <a:t>CH</a:t>
            </a:r>
            <a:r>
              <a:rPr lang="en-US" sz="2000" b="1" baseline="-25000" dirty="0">
                <a:latin typeface="Times New Roman" panose="02020603050405020304" pitchFamily="18" charset="0"/>
                <a:cs typeface="Times New Roman" panose="02020603050405020304" pitchFamily="18" charset="0"/>
              </a:rPr>
              <a:t>2</a:t>
            </a:r>
            <a:r>
              <a:rPr lang="en-US" sz="2000" b="1" dirty="0">
                <a:latin typeface="Times New Roman" panose="02020603050405020304" pitchFamily="18" charset="0"/>
                <a:cs typeface="Times New Roman" panose="02020603050405020304" pitchFamily="18" charset="0"/>
              </a:rPr>
              <a:t>NH</a:t>
            </a:r>
            <a:r>
              <a:rPr lang="en-US" sz="2000" b="1" baseline="-25000" dirty="0">
                <a:latin typeface="Times New Roman" panose="02020603050405020304" pitchFamily="18" charset="0"/>
                <a:cs typeface="Times New Roman" panose="02020603050405020304" pitchFamily="18" charset="0"/>
              </a:rPr>
              <a:t>2</a:t>
            </a:r>
            <a:endParaRPr lang="en-US" sz="20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CH</a:t>
            </a:r>
            <a:r>
              <a:rPr lang="en-US" sz="2000" b="1" baseline="-25000" dirty="0">
                <a:latin typeface="Times New Roman" panose="02020603050405020304" pitchFamily="18" charset="0"/>
                <a:cs typeface="Times New Roman" panose="02020603050405020304" pitchFamily="18" charset="0"/>
              </a:rPr>
              <a:t>3</a:t>
            </a:r>
            <a:r>
              <a:rPr lang="en-US" sz="2000" b="1" dirty="0">
                <a:latin typeface="Times New Roman" panose="02020603050405020304" pitchFamily="18" charset="0"/>
                <a:cs typeface="Times New Roman" panose="02020603050405020304" pitchFamily="18" charset="0"/>
              </a:rPr>
              <a:t>CHNH</a:t>
            </a:r>
            <a:r>
              <a:rPr lang="en-US" sz="2000" b="1" baseline="-25000" dirty="0">
                <a:latin typeface="Times New Roman" panose="02020603050405020304" pitchFamily="18" charset="0"/>
                <a:cs typeface="Times New Roman" panose="02020603050405020304" pitchFamily="18" charset="0"/>
              </a:rPr>
              <a:t>2</a:t>
            </a:r>
            <a:r>
              <a:rPr lang="en-US" sz="2000" b="1" dirty="0">
                <a:latin typeface="Times New Roman" panose="02020603050405020304" pitchFamily="18" charset="0"/>
                <a:cs typeface="Times New Roman" panose="02020603050405020304" pitchFamily="18" charset="0"/>
              </a:rPr>
              <a:t>CH</a:t>
            </a:r>
            <a:r>
              <a:rPr lang="en-US" sz="2000" b="1" baseline="-25000" dirty="0">
                <a:latin typeface="Times New Roman" panose="02020603050405020304" pitchFamily="18" charset="0"/>
                <a:cs typeface="Times New Roman" panose="02020603050405020304" pitchFamily="18" charset="0"/>
              </a:rPr>
              <a:t>3</a:t>
            </a:r>
            <a:endParaRPr lang="en-US" sz="20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CH</a:t>
            </a:r>
            <a:r>
              <a:rPr lang="en-US" sz="2000" b="1" baseline="-25000" dirty="0">
                <a:latin typeface="Times New Roman" panose="02020603050405020304" pitchFamily="18" charset="0"/>
                <a:cs typeface="Times New Roman" panose="02020603050405020304" pitchFamily="18" charset="0"/>
              </a:rPr>
              <a:t>3</a:t>
            </a:r>
            <a:r>
              <a:rPr lang="en-US" sz="2000" b="1" dirty="0">
                <a:latin typeface="Times New Roman" panose="02020603050405020304" pitchFamily="18" charset="0"/>
                <a:cs typeface="Times New Roman" panose="02020603050405020304" pitchFamily="18" charset="0"/>
              </a:rPr>
              <a:t>CH</a:t>
            </a:r>
            <a:r>
              <a:rPr lang="en-US" sz="2000" b="1" baseline="-25000" dirty="0">
                <a:latin typeface="Times New Roman" panose="02020603050405020304" pitchFamily="18" charset="0"/>
                <a:cs typeface="Times New Roman" panose="02020603050405020304" pitchFamily="18" charset="0"/>
              </a:rPr>
              <a:t>2</a:t>
            </a:r>
            <a:r>
              <a:rPr lang="en-US" sz="2000" b="1" dirty="0">
                <a:latin typeface="Times New Roman" panose="02020603050405020304" pitchFamily="18" charset="0"/>
                <a:cs typeface="Times New Roman" panose="02020603050405020304" pitchFamily="18" charset="0"/>
              </a:rPr>
              <a:t>OCH</a:t>
            </a:r>
            <a:r>
              <a:rPr lang="en-US" sz="2000" b="1" baseline="-25000" dirty="0">
                <a:latin typeface="Times New Roman" panose="02020603050405020304" pitchFamily="18" charset="0"/>
                <a:cs typeface="Times New Roman" panose="02020603050405020304" pitchFamily="18" charset="0"/>
              </a:rPr>
              <a:t>3</a:t>
            </a:r>
            <a:endParaRPr lang="en-US" sz="20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CH</a:t>
            </a:r>
            <a:r>
              <a:rPr lang="en-US" sz="2000" b="1" baseline="-25000" dirty="0">
                <a:latin typeface="Times New Roman" panose="02020603050405020304" pitchFamily="18" charset="0"/>
                <a:cs typeface="Times New Roman" panose="02020603050405020304" pitchFamily="18" charset="0"/>
              </a:rPr>
              <a:t>3</a:t>
            </a:r>
            <a:r>
              <a:rPr lang="en-US" sz="2000" b="1" dirty="0">
                <a:latin typeface="Times New Roman" panose="02020603050405020304" pitchFamily="18" charset="0"/>
                <a:cs typeface="Times New Roman" panose="02020603050405020304" pitchFamily="18" charset="0"/>
              </a:rPr>
              <a:t>(CH</a:t>
            </a:r>
            <a:r>
              <a:rPr lang="en-US" sz="2000" b="1" baseline="-25000" dirty="0">
                <a:latin typeface="Times New Roman" panose="02020603050405020304" pitchFamily="18" charset="0"/>
                <a:cs typeface="Times New Roman" panose="02020603050405020304" pitchFamily="18" charset="0"/>
              </a:rPr>
              <a:t>2</a:t>
            </a:r>
            <a:r>
              <a:rPr lang="en-US" sz="2000" b="1" dirty="0">
                <a:latin typeface="Times New Roman" panose="02020603050405020304" pitchFamily="18" charset="0"/>
                <a:cs typeface="Times New Roman" panose="02020603050405020304" pitchFamily="18" charset="0"/>
              </a:rPr>
              <a:t>)</a:t>
            </a:r>
            <a:r>
              <a:rPr lang="en-US" sz="2000" b="1" baseline="-25000" dirty="0">
                <a:latin typeface="Times New Roman" panose="02020603050405020304" pitchFamily="18" charset="0"/>
                <a:cs typeface="Times New Roman" panose="02020603050405020304" pitchFamily="18" charset="0"/>
              </a:rPr>
              <a:t> 4</a:t>
            </a:r>
            <a:r>
              <a:rPr lang="en-US" sz="2000" b="1" dirty="0">
                <a:latin typeface="Times New Roman" panose="02020603050405020304" pitchFamily="18" charset="0"/>
                <a:cs typeface="Times New Roman" panose="02020603050405020304" pitchFamily="18" charset="0"/>
              </a:rPr>
              <a:t>COOH</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CH</a:t>
            </a:r>
            <a:r>
              <a:rPr lang="en-US" sz="2000" b="1" baseline="-25000" dirty="0">
                <a:latin typeface="Times New Roman" panose="02020603050405020304" pitchFamily="18" charset="0"/>
                <a:cs typeface="Times New Roman" panose="02020603050405020304" pitchFamily="18" charset="0"/>
              </a:rPr>
              <a:t>3</a:t>
            </a:r>
            <a:r>
              <a:rPr lang="en-US" sz="2000" b="1" dirty="0">
                <a:latin typeface="Times New Roman" panose="02020603050405020304" pitchFamily="18" charset="0"/>
                <a:cs typeface="Times New Roman" panose="02020603050405020304" pitchFamily="18" charset="0"/>
              </a:rPr>
              <a:t>CH</a:t>
            </a:r>
            <a:r>
              <a:rPr lang="en-US" sz="2000" b="1" baseline="-25000" dirty="0">
                <a:latin typeface="Times New Roman" panose="02020603050405020304" pitchFamily="18" charset="0"/>
                <a:cs typeface="Times New Roman" panose="02020603050405020304" pitchFamily="18" charset="0"/>
              </a:rPr>
              <a:t>2</a:t>
            </a:r>
            <a:r>
              <a:rPr lang="en-US" sz="2000" b="1" dirty="0">
                <a:latin typeface="Times New Roman" panose="02020603050405020304" pitchFamily="18" charset="0"/>
                <a:cs typeface="Times New Roman" panose="02020603050405020304" pitchFamily="18" charset="0"/>
              </a:rPr>
              <a:t>COOCH</a:t>
            </a:r>
            <a:r>
              <a:rPr lang="en-US" sz="2000" b="1" baseline="-25000" dirty="0">
                <a:latin typeface="Times New Roman" panose="02020603050405020304" pitchFamily="18" charset="0"/>
                <a:cs typeface="Times New Roman" panose="02020603050405020304" pitchFamily="18" charset="0"/>
              </a:rPr>
              <a:t>2</a:t>
            </a:r>
            <a:r>
              <a:rPr lang="en-US" sz="2000" b="1" dirty="0">
                <a:latin typeface="Times New Roman" panose="02020603050405020304" pitchFamily="18" charset="0"/>
                <a:cs typeface="Times New Roman" panose="02020603050405020304" pitchFamily="18" charset="0"/>
              </a:rPr>
              <a:t>CH</a:t>
            </a:r>
            <a:r>
              <a:rPr lang="en-US" sz="2000" b="1" baseline="-25000" dirty="0">
                <a:latin typeface="Times New Roman" panose="02020603050405020304" pitchFamily="18" charset="0"/>
                <a:cs typeface="Times New Roman" panose="02020603050405020304" pitchFamily="18" charset="0"/>
              </a:rPr>
              <a:t>2</a:t>
            </a:r>
            <a:r>
              <a:rPr lang="en-US" sz="2000" b="1" dirty="0">
                <a:latin typeface="Times New Roman" panose="02020603050405020304" pitchFamily="18" charset="0"/>
                <a:cs typeface="Times New Roman" panose="02020603050405020304" pitchFamily="18" charset="0"/>
              </a:rPr>
              <a:t>CH</a:t>
            </a:r>
            <a:r>
              <a:rPr lang="en-US" sz="2000" b="1" baseline="-25000" dirty="0">
                <a:latin typeface="Times New Roman" panose="02020603050405020304" pitchFamily="18" charset="0"/>
                <a:cs typeface="Times New Roman" panose="02020603050405020304" pitchFamily="18" charset="0"/>
              </a:rPr>
              <a:t>3</a:t>
            </a:r>
            <a:endParaRPr lang="en-US" sz="20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CH</a:t>
            </a:r>
            <a:r>
              <a:rPr lang="en-US" sz="2000" b="1" baseline="-25000" dirty="0">
                <a:latin typeface="Times New Roman" panose="02020603050405020304" pitchFamily="18" charset="0"/>
                <a:cs typeface="Times New Roman" panose="02020603050405020304" pitchFamily="18" charset="0"/>
              </a:rPr>
              <a:t>3</a:t>
            </a:r>
            <a:r>
              <a:rPr lang="en-US" sz="2000" b="1" dirty="0">
                <a:latin typeface="Times New Roman" panose="02020603050405020304" pitchFamily="18" charset="0"/>
                <a:cs typeface="Times New Roman" panose="02020603050405020304" pitchFamily="18" charset="0"/>
              </a:rPr>
              <a:t>CH</a:t>
            </a:r>
            <a:r>
              <a:rPr lang="en-US" sz="2000" b="1" baseline="-25000" dirty="0">
                <a:latin typeface="Times New Roman" panose="02020603050405020304" pitchFamily="18" charset="0"/>
                <a:cs typeface="Times New Roman" panose="02020603050405020304" pitchFamily="18" charset="0"/>
              </a:rPr>
              <a:t>2</a:t>
            </a:r>
            <a:r>
              <a:rPr lang="en-US" sz="2000" b="1" dirty="0">
                <a:latin typeface="Times New Roman" panose="02020603050405020304" pitchFamily="18" charset="0"/>
                <a:cs typeface="Times New Roman" panose="02020603050405020304" pitchFamily="18" charset="0"/>
              </a:rPr>
              <a:t>CH</a:t>
            </a:r>
            <a:r>
              <a:rPr lang="en-US" sz="2000" b="1" baseline="-25000" dirty="0">
                <a:latin typeface="Times New Roman" panose="02020603050405020304" pitchFamily="18" charset="0"/>
                <a:cs typeface="Times New Roman" panose="02020603050405020304" pitchFamily="18" charset="0"/>
              </a:rPr>
              <a:t>2</a:t>
            </a:r>
            <a:r>
              <a:rPr lang="en-US" sz="2000" b="1" dirty="0">
                <a:latin typeface="Times New Roman" panose="02020603050405020304" pitchFamily="18" charset="0"/>
                <a:cs typeface="Times New Roman" panose="02020603050405020304" pitchFamily="18" charset="0"/>
              </a:rPr>
              <a:t>COOCH</a:t>
            </a:r>
            <a:r>
              <a:rPr lang="en-US" sz="2000" b="1" baseline="-25000" dirty="0">
                <a:latin typeface="Times New Roman" panose="02020603050405020304" pitchFamily="18" charset="0"/>
                <a:cs typeface="Times New Roman" panose="02020603050405020304" pitchFamily="18" charset="0"/>
              </a:rPr>
              <a:t>2</a:t>
            </a:r>
            <a:r>
              <a:rPr lang="en-US" sz="2000" b="1" dirty="0">
                <a:latin typeface="Times New Roman" panose="02020603050405020304" pitchFamily="18" charset="0"/>
                <a:cs typeface="Times New Roman" panose="02020603050405020304" pitchFamily="18" charset="0"/>
              </a:rPr>
              <a:t>CH</a:t>
            </a:r>
            <a:r>
              <a:rPr lang="en-US" sz="2000" b="1" baseline="-25000" dirty="0">
                <a:latin typeface="Times New Roman" panose="02020603050405020304" pitchFamily="18" charset="0"/>
                <a:cs typeface="Times New Roman" panose="02020603050405020304" pitchFamily="18" charset="0"/>
              </a:rPr>
              <a:t>3</a:t>
            </a:r>
            <a:endParaRPr lang="en-US" sz="20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CH</a:t>
            </a:r>
            <a:r>
              <a:rPr lang="en-US" sz="2000" b="1" baseline="-25000" dirty="0">
                <a:latin typeface="Times New Roman" panose="02020603050405020304" pitchFamily="18" charset="0"/>
                <a:cs typeface="Times New Roman" panose="02020603050405020304" pitchFamily="18" charset="0"/>
              </a:rPr>
              <a:t>3</a:t>
            </a:r>
            <a:r>
              <a:rPr lang="en-US" sz="2000" b="1" dirty="0">
                <a:latin typeface="Times New Roman" panose="02020603050405020304" pitchFamily="18" charset="0"/>
                <a:cs typeface="Times New Roman" panose="02020603050405020304" pitchFamily="18" charset="0"/>
              </a:rPr>
              <a:t>COOH</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CH</a:t>
            </a:r>
            <a:r>
              <a:rPr lang="en-US" sz="2000" b="1" baseline="-25000" dirty="0">
                <a:latin typeface="Times New Roman" panose="02020603050405020304" pitchFamily="18" charset="0"/>
                <a:cs typeface="Times New Roman" panose="02020603050405020304" pitchFamily="18" charset="0"/>
              </a:rPr>
              <a:t>3</a:t>
            </a:r>
            <a:r>
              <a:rPr lang="en-US" sz="2000" b="1" dirty="0">
                <a:latin typeface="Times New Roman" panose="02020603050405020304" pitchFamily="18" charset="0"/>
                <a:cs typeface="Times New Roman" panose="02020603050405020304" pitchFamily="18" charset="0"/>
              </a:rPr>
              <a:t>CH</a:t>
            </a:r>
            <a:r>
              <a:rPr lang="en-US" sz="2000" b="1" baseline="-25000" dirty="0">
                <a:latin typeface="Times New Roman" panose="02020603050405020304" pitchFamily="18" charset="0"/>
                <a:cs typeface="Times New Roman" panose="02020603050405020304" pitchFamily="18" charset="0"/>
              </a:rPr>
              <a:t>2</a:t>
            </a:r>
            <a:r>
              <a:rPr lang="en-US" sz="2000" b="1" dirty="0">
                <a:latin typeface="Times New Roman" panose="02020603050405020304" pitchFamily="18" charset="0"/>
                <a:cs typeface="Times New Roman" panose="02020603050405020304" pitchFamily="18" charset="0"/>
              </a:rPr>
              <a:t>CH</a:t>
            </a:r>
            <a:r>
              <a:rPr lang="en-US" sz="2000" b="1" baseline="-25000" dirty="0">
                <a:latin typeface="Times New Roman" panose="02020603050405020304" pitchFamily="18" charset="0"/>
                <a:cs typeface="Times New Roman" panose="02020603050405020304" pitchFamily="18" charset="0"/>
              </a:rPr>
              <a:t>2</a:t>
            </a:r>
            <a:r>
              <a:rPr lang="en-US" sz="2000" b="1" dirty="0">
                <a:latin typeface="Times New Roman" panose="02020603050405020304" pitchFamily="18" charset="0"/>
                <a:cs typeface="Times New Roman" panose="02020603050405020304" pitchFamily="18" charset="0"/>
              </a:rPr>
              <a:t>CH</a:t>
            </a:r>
            <a:r>
              <a:rPr lang="en-US" sz="2000" b="1" baseline="-25000" dirty="0">
                <a:latin typeface="Times New Roman" panose="02020603050405020304" pitchFamily="18" charset="0"/>
                <a:cs typeface="Times New Roman" panose="02020603050405020304" pitchFamily="18" charset="0"/>
              </a:rPr>
              <a:t>2</a:t>
            </a:r>
            <a:r>
              <a:rPr lang="en-US" sz="2000" b="1" dirty="0">
                <a:latin typeface="Times New Roman" panose="02020603050405020304" pitchFamily="18" charset="0"/>
                <a:cs typeface="Times New Roman" panose="02020603050405020304" pitchFamily="18" charset="0"/>
              </a:rPr>
              <a:t>CH</a:t>
            </a:r>
            <a:r>
              <a:rPr lang="en-US" sz="2000" b="1" baseline="-25000" dirty="0">
                <a:latin typeface="Times New Roman" panose="02020603050405020304" pitchFamily="18" charset="0"/>
                <a:cs typeface="Times New Roman" panose="02020603050405020304" pitchFamily="18" charset="0"/>
              </a:rPr>
              <a:t>2</a:t>
            </a:r>
            <a:r>
              <a:rPr lang="en-US" sz="2000" b="1" dirty="0">
                <a:latin typeface="Times New Roman" panose="02020603050405020304" pitchFamily="18" charset="0"/>
                <a:cs typeface="Times New Roman" panose="02020603050405020304" pitchFamily="18" charset="0"/>
              </a:rPr>
              <a:t>CHO</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C</a:t>
            </a:r>
            <a:r>
              <a:rPr lang="en-US" sz="2000" b="1" baseline="-25000" dirty="0">
                <a:latin typeface="Times New Roman" panose="02020603050405020304" pitchFamily="18" charset="0"/>
                <a:cs typeface="Times New Roman" panose="02020603050405020304" pitchFamily="18" charset="0"/>
              </a:rPr>
              <a:t>7</a:t>
            </a:r>
            <a:r>
              <a:rPr lang="en-US" sz="2000" b="1" dirty="0">
                <a:latin typeface="Times New Roman" panose="02020603050405020304" pitchFamily="18" charset="0"/>
                <a:cs typeface="Times New Roman" panose="02020603050405020304" pitchFamily="18" charset="0"/>
              </a:rPr>
              <a:t>H</a:t>
            </a:r>
            <a:r>
              <a:rPr lang="en-US" sz="2000" b="1" baseline="-25000" dirty="0">
                <a:latin typeface="Times New Roman" panose="02020603050405020304" pitchFamily="18" charset="0"/>
                <a:cs typeface="Times New Roman" panose="02020603050405020304" pitchFamily="18" charset="0"/>
              </a:rPr>
              <a:t>14</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32192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6325B8-6134-4426-BBB2-0DB4FBF06A06}"/>
              </a:ext>
            </a:extLst>
          </p:cNvPr>
          <p:cNvSpPr txBox="1"/>
          <p:nvPr/>
        </p:nvSpPr>
        <p:spPr>
          <a:xfrm>
            <a:off x="145772" y="97306"/>
            <a:ext cx="11502887" cy="6494085"/>
          </a:xfrm>
          <a:prstGeom prst="rect">
            <a:avLst/>
          </a:prstGeom>
          <a:noFill/>
        </p:spPr>
        <p:txBody>
          <a:bodyPr wrap="square" rtlCol="0">
            <a:spAutoFit/>
          </a:bodyPr>
          <a:lstStyle/>
          <a:p>
            <a:r>
              <a:rPr lang="en-US" dirty="0"/>
              <a:t>Name these</a:t>
            </a:r>
          </a:p>
          <a:p>
            <a:endParaRPr lang="en-US" dirty="0"/>
          </a:p>
          <a:p>
            <a:r>
              <a:rPr lang="en-US" sz="2000" b="1" dirty="0">
                <a:solidFill>
                  <a:srgbClr val="FF0000"/>
                </a:solidFill>
                <a:latin typeface="Times New Roman" panose="02020603050405020304" pitchFamily="18" charset="0"/>
                <a:cs typeface="Times New Roman" panose="02020603050405020304" pitchFamily="18" charset="0"/>
              </a:rPr>
              <a:t>C</a:t>
            </a:r>
            <a:r>
              <a:rPr lang="en-US" sz="2000" b="1" baseline="-25000" dirty="0">
                <a:solidFill>
                  <a:srgbClr val="FF0000"/>
                </a:solidFill>
                <a:latin typeface="Times New Roman" panose="02020603050405020304" pitchFamily="18" charset="0"/>
                <a:cs typeface="Times New Roman" panose="02020603050405020304" pitchFamily="18" charset="0"/>
              </a:rPr>
              <a:t>2</a:t>
            </a:r>
            <a:r>
              <a:rPr lang="en-US" sz="2000" b="1" dirty="0">
                <a:solidFill>
                  <a:srgbClr val="FF0000"/>
                </a:solidFill>
                <a:latin typeface="Times New Roman" panose="02020603050405020304" pitchFamily="18" charset="0"/>
                <a:cs typeface="Times New Roman" panose="02020603050405020304" pitchFamily="18" charset="0"/>
              </a:rPr>
              <a:t>H</a:t>
            </a:r>
            <a:r>
              <a:rPr lang="en-US" sz="2000" b="1" baseline="-25000" dirty="0">
                <a:solidFill>
                  <a:srgbClr val="FF0000"/>
                </a:solidFill>
                <a:latin typeface="Times New Roman" panose="02020603050405020304" pitchFamily="18" charset="0"/>
                <a:cs typeface="Times New Roman" panose="02020603050405020304" pitchFamily="18" charset="0"/>
              </a:rPr>
              <a:t>6    </a:t>
            </a:r>
            <a:r>
              <a:rPr lang="en-US" sz="2000" b="1" dirty="0">
                <a:solidFill>
                  <a:srgbClr val="FF0000"/>
                </a:solidFill>
                <a:latin typeface="Times New Roman" panose="02020603050405020304" pitchFamily="18" charset="0"/>
                <a:cs typeface="Times New Roman" panose="02020603050405020304" pitchFamily="18" charset="0"/>
              </a:rPr>
              <a:t> ethane</a:t>
            </a:r>
          </a:p>
          <a:p>
            <a:endParaRPr lang="en-US" sz="2000" b="1" dirty="0">
              <a:latin typeface="Times New Roman" panose="02020603050405020304" pitchFamily="18" charset="0"/>
              <a:cs typeface="Times New Roman" panose="02020603050405020304" pitchFamily="18" charset="0"/>
            </a:endParaRPr>
          </a:p>
          <a:p>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CH</a:t>
            </a:r>
            <a:r>
              <a:rPr lang="en-US" sz="2000" b="1"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CH</a:t>
            </a:r>
            <a:r>
              <a:rPr lang="en-US" sz="2000" b="1"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CH</a:t>
            </a:r>
            <a:r>
              <a:rPr lang="en-US" sz="2000" b="1"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NH</a:t>
            </a:r>
            <a:r>
              <a:rPr lang="en-US" sz="2000" b="1" baseline="-25000" dirty="0">
                <a:solidFill>
                  <a:schemeClr val="tx1">
                    <a:lumMod val="95000"/>
                    <a:lumOff val="5000"/>
                  </a:schemeClr>
                </a:solidFill>
                <a:latin typeface="Times New Roman" panose="02020603050405020304" pitchFamily="18" charset="0"/>
                <a:cs typeface="Times New Roman" panose="02020603050405020304" pitchFamily="18" charset="0"/>
              </a:rPr>
              <a:t>2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1propanamine</a:t>
            </a:r>
          </a:p>
          <a:p>
            <a:r>
              <a:rPr lang="en-US" sz="2000" b="1" dirty="0">
                <a:latin typeface="Times New Roman" panose="02020603050405020304" pitchFamily="18" charset="0"/>
                <a:cs typeface="Times New Roman" panose="02020603050405020304" pitchFamily="18" charset="0"/>
              </a:rPr>
              <a:t> </a:t>
            </a:r>
          </a:p>
          <a:p>
            <a:r>
              <a:rPr lang="en-US" sz="2000" b="1" dirty="0">
                <a:solidFill>
                  <a:srgbClr val="FF0000"/>
                </a:solidFill>
                <a:latin typeface="Times New Roman" panose="02020603050405020304" pitchFamily="18" charset="0"/>
                <a:cs typeface="Times New Roman" panose="02020603050405020304" pitchFamily="18" charset="0"/>
              </a:rPr>
              <a:t>CH</a:t>
            </a:r>
            <a:r>
              <a:rPr lang="en-US" sz="2000" b="1" baseline="-25000" dirty="0">
                <a:solidFill>
                  <a:srgbClr val="FF0000"/>
                </a:solidFill>
                <a:latin typeface="Times New Roman" panose="02020603050405020304" pitchFamily="18" charset="0"/>
                <a:cs typeface="Times New Roman" panose="02020603050405020304" pitchFamily="18" charset="0"/>
              </a:rPr>
              <a:t>3</a:t>
            </a:r>
            <a:r>
              <a:rPr lang="en-US" sz="2000" b="1" dirty="0">
                <a:solidFill>
                  <a:srgbClr val="FF0000"/>
                </a:solidFill>
                <a:latin typeface="Times New Roman" panose="02020603050405020304" pitchFamily="18" charset="0"/>
                <a:cs typeface="Times New Roman" panose="02020603050405020304" pitchFamily="18" charset="0"/>
              </a:rPr>
              <a:t>CHNH</a:t>
            </a:r>
            <a:r>
              <a:rPr lang="en-US" sz="2000" b="1" baseline="-25000" dirty="0">
                <a:solidFill>
                  <a:srgbClr val="FF0000"/>
                </a:solidFill>
                <a:latin typeface="Times New Roman" panose="02020603050405020304" pitchFamily="18" charset="0"/>
                <a:cs typeface="Times New Roman" panose="02020603050405020304" pitchFamily="18" charset="0"/>
              </a:rPr>
              <a:t>2</a:t>
            </a:r>
            <a:r>
              <a:rPr lang="en-US" sz="2000" b="1" dirty="0">
                <a:solidFill>
                  <a:srgbClr val="FF0000"/>
                </a:solidFill>
                <a:latin typeface="Times New Roman" panose="02020603050405020304" pitchFamily="18" charset="0"/>
                <a:cs typeface="Times New Roman" panose="02020603050405020304" pitchFamily="18" charset="0"/>
              </a:rPr>
              <a:t>CH</a:t>
            </a:r>
            <a:r>
              <a:rPr lang="en-US" sz="2000" b="1" baseline="-25000" dirty="0">
                <a:solidFill>
                  <a:srgbClr val="FF0000"/>
                </a:solidFill>
                <a:latin typeface="Times New Roman" panose="02020603050405020304" pitchFamily="18" charset="0"/>
                <a:cs typeface="Times New Roman" panose="02020603050405020304" pitchFamily="18" charset="0"/>
              </a:rPr>
              <a:t>3       </a:t>
            </a:r>
            <a:r>
              <a:rPr lang="en-US" sz="2000" b="1" dirty="0">
                <a:solidFill>
                  <a:srgbClr val="FF0000"/>
                </a:solidFill>
                <a:latin typeface="Times New Roman" panose="02020603050405020304" pitchFamily="18" charset="0"/>
                <a:cs typeface="Times New Roman" panose="02020603050405020304" pitchFamily="18" charset="0"/>
              </a:rPr>
              <a:t>2propanamine</a:t>
            </a:r>
          </a:p>
          <a:p>
            <a:endParaRPr lang="en-US" sz="2000" b="1" dirty="0">
              <a:latin typeface="Times New Roman" panose="02020603050405020304" pitchFamily="18" charset="0"/>
              <a:cs typeface="Times New Roman" panose="02020603050405020304" pitchFamily="18" charset="0"/>
            </a:endParaRPr>
          </a:p>
          <a:p>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CH</a:t>
            </a:r>
            <a:r>
              <a:rPr lang="en-US" sz="2000" b="1"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CH</a:t>
            </a:r>
            <a:r>
              <a:rPr lang="en-US" sz="2000" b="1"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OCH</a:t>
            </a:r>
            <a:r>
              <a:rPr lang="en-US" sz="2000" b="1" baseline="-25000" dirty="0">
                <a:solidFill>
                  <a:schemeClr val="tx1">
                    <a:lumMod val="95000"/>
                    <a:lumOff val="5000"/>
                  </a:schemeClr>
                </a:solidFill>
                <a:latin typeface="Times New Roman" panose="02020603050405020304" pitchFamily="18" charset="0"/>
                <a:cs typeface="Times New Roman" panose="02020603050405020304" pitchFamily="18" charset="0"/>
              </a:rPr>
              <a:t>3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  ethyl methyl ether </a:t>
            </a:r>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b="1" dirty="0">
                <a:solidFill>
                  <a:srgbClr val="FF0000"/>
                </a:solidFill>
                <a:latin typeface="Times New Roman" panose="02020603050405020304" pitchFamily="18" charset="0"/>
                <a:cs typeface="Times New Roman" panose="02020603050405020304" pitchFamily="18" charset="0"/>
              </a:rPr>
              <a:t>CH</a:t>
            </a:r>
            <a:r>
              <a:rPr lang="en-US" sz="2000" b="1" baseline="-25000" dirty="0">
                <a:solidFill>
                  <a:srgbClr val="FF0000"/>
                </a:solidFill>
                <a:latin typeface="Times New Roman" panose="02020603050405020304" pitchFamily="18" charset="0"/>
                <a:cs typeface="Times New Roman" panose="02020603050405020304" pitchFamily="18" charset="0"/>
              </a:rPr>
              <a:t>3</a:t>
            </a:r>
            <a:r>
              <a:rPr lang="en-US" sz="2000" b="1" dirty="0">
                <a:solidFill>
                  <a:srgbClr val="FF0000"/>
                </a:solidFill>
                <a:latin typeface="Times New Roman" panose="02020603050405020304" pitchFamily="18" charset="0"/>
                <a:cs typeface="Times New Roman" panose="02020603050405020304" pitchFamily="18" charset="0"/>
              </a:rPr>
              <a:t>(CH</a:t>
            </a:r>
            <a:r>
              <a:rPr lang="en-US" sz="2000" b="1" baseline="-25000" dirty="0">
                <a:solidFill>
                  <a:srgbClr val="FF0000"/>
                </a:solidFill>
                <a:latin typeface="Times New Roman" panose="02020603050405020304" pitchFamily="18" charset="0"/>
                <a:cs typeface="Times New Roman" panose="02020603050405020304" pitchFamily="18" charset="0"/>
              </a:rPr>
              <a:t>2</a:t>
            </a:r>
            <a:r>
              <a:rPr lang="en-US" sz="2000" b="1" dirty="0">
                <a:solidFill>
                  <a:srgbClr val="FF0000"/>
                </a:solidFill>
                <a:latin typeface="Times New Roman" panose="02020603050405020304" pitchFamily="18" charset="0"/>
                <a:cs typeface="Times New Roman" panose="02020603050405020304" pitchFamily="18" charset="0"/>
              </a:rPr>
              <a:t>)</a:t>
            </a:r>
            <a:r>
              <a:rPr lang="en-US" sz="2000" b="1" baseline="-25000" dirty="0">
                <a:solidFill>
                  <a:srgbClr val="FF0000"/>
                </a:solidFill>
                <a:latin typeface="Times New Roman" panose="02020603050405020304" pitchFamily="18" charset="0"/>
                <a:cs typeface="Times New Roman" panose="02020603050405020304" pitchFamily="18" charset="0"/>
              </a:rPr>
              <a:t> 4</a:t>
            </a:r>
            <a:r>
              <a:rPr lang="en-US" sz="2000" b="1" dirty="0">
                <a:solidFill>
                  <a:srgbClr val="FF0000"/>
                </a:solidFill>
                <a:latin typeface="Times New Roman" panose="02020603050405020304" pitchFamily="18" charset="0"/>
                <a:cs typeface="Times New Roman" panose="02020603050405020304" pitchFamily="18" charset="0"/>
              </a:rPr>
              <a:t>COOH     hexanoic acid  </a:t>
            </a:r>
            <a:r>
              <a:rPr lang="en-US" sz="2000" dirty="0">
                <a:solidFill>
                  <a:srgbClr val="FF0000"/>
                </a:solidFill>
                <a:latin typeface="Times New Roman" panose="02020603050405020304" pitchFamily="18" charset="0"/>
                <a:cs typeface="Times New Roman" panose="02020603050405020304" pitchFamily="18" charset="0"/>
              </a:rPr>
              <a:t>(6 total carbon atoms)  </a:t>
            </a:r>
          </a:p>
          <a:p>
            <a:endParaRPr lang="en-US" sz="2000" b="1" dirty="0">
              <a:latin typeface="Times New Roman" panose="02020603050405020304" pitchFamily="18" charset="0"/>
              <a:cs typeface="Times New Roman" panose="02020603050405020304" pitchFamily="18" charset="0"/>
            </a:endParaRPr>
          </a:p>
          <a:p>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CH</a:t>
            </a:r>
            <a:r>
              <a:rPr lang="en-US" sz="2000" b="1"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CH</a:t>
            </a:r>
            <a:r>
              <a:rPr lang="en-US" sz="2000" b="1"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COOCH</a:t>
            </a:r>
            <a:r>
              <a:rPr lang="en-US" sz="2000" b="1"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CH</a:t>
            </a:r>
            <a:r>
              <a:rPr lang="en-US" sz="2000" b="1"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CH</a:t>
            </a:r>
            <a:r>
              <a:rPr lang="en-US" sz="2000" b="1" baseline="-25000" dirty="0">
                <a:solidFill>
                  <a:schemeClr val="tx1">
                    <a:lumMod val="95000"/>
                    <a:lumOff val="5000"/>
                  </a:schemeClr>
                </a:solidFill>
                <a:latin typeface="Times New Roman" panose="02020603050405020304" pitchFamily="18" charset="0"/>
                <a:cs typeface="Times New Roman" panose="02020603050405020304" pitchFamily="18" charset="0"/>
              </a:rPr>
              <a:t>3   </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 ethyl propanoate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(ester group is COO, name the oxygen tail side first)</a:t>
            </a:r>
          </a:p>
          <a:p>
            <a:endParaRPr lang="en-US" sz="2000" dirty="0">
              <a:solidFill>
                <a:srgbClr val="FF0000"/>
              </a:solidFill>
              <a:latin typeface="Times New Roman" panose="02020603050405020304" pitchFamily="18" charset="0"/>
              <a:cs typeface="Times New Roman" panose="02020603050405020304" pitchFamily="18" charset="0"/>
            </a:endParaRPr>
          </a:p>
          <a:p>
            <a:r>
              <a:rPr lang="en-US" sz="2000" b="1" dirty="0">
                <a:solidFill>
                  <a:srgbClr val="FF0000"/>
                </a:solidFill>
                <a:latin typeface="Times New Roman" panose="02020603050405020304" pitchFamily="18" charset="0"/>
                <a:cs typeface="Times New Roman" panose="02020603050405020304" pitchFamily="18" charset="0"/>
              </a:rPr>
              <a:t>CH</a:t>
            </a:r>
            <a:r>
              <a:rPr lang="en-US" sz="2000" b="1" baseline="-25000" dirty="0">
                <a:solidFill>
                  <a:srgbClr val="FF0000"/>
                </a:solidFill>
                <a:latin typeface="Times New Roman" panose="02020603050405020304" pitchFamily="18" charset="0"/>
                <a:cs typeface="Times New Roman" panose="02020603050405020304" pitchFamily="18" charset="0"/>
              </a:rPr>
              <a:t>3</a:t>
            </a:r>
            <a:r>
              <a:rPr lang="en-US" sz="2000" b="1" dirty="0">
                <a:solidFill>
                  <a:srgbClr val="FF0000"/>
                </a:solidFill>
                <a:latin typeface="Times New Roman" panose="02020603050405020304" pitchFamily="18" charset="0"/>
                <a:cs typeface="Times New Roman" panose="02020603050405020304" pitchFamily="18" charset="0"/>
              </a:rPr>
              <a:t>CH</a:t>
            </a:r>
            <a:r>
              <a:rPr lang="en-US" sz="2000" b="1" baseline="-25000" dirty="0">
                <a:solidFill>
                  <a:srgbClr val="FF0000"/>
                </a:solidFill>
                <a:latin typeface="Times New Roman" panose="02020603050405020304" pitchFamily="18" charset="0"/>
                <a:cs typeface="Times New Roman" panose="02020603050405020304" pitchFamily="18" charset="0"/>
              </a:rPr>
              <a:t>2</a:t>
            </a:r>
            <a:r>
              <a:rPr lang="en-US" sz="2000" b="1" dirty="0">
                <a:solidFill>
                  <a:srgbClr val="FF0000"/>
                </a:solidFill>
                <a:latin typeface="Times New Roman" panose="02020603050405020304" pitchFamily="18" charset="0"/>
                <a:cs typeface="Times New Roman" panose="02020603050405020304" pitchFamily="18" charset="0"/>
              </a:rPr>
              <a:t>CH</a:t>
            </a:r>
            <a:r>
              <a:rPr lang="en-US" sz="2000" b="1" baseline="-25000" dirty="0">
                <a:solidFill>
                  <a:srgbClr val="FF0000"/>
                </a:solidFill>
                <a:latin typeface="Times New Roman" panose="02020603050405020304" pitchFamily="18" charset="0"/>
                <a:cs typeface="Times New Roman" panose="02020603050405020304" pitchFamily="18" charset="0"/>
              </a:rPr>
              <a:t>2</a:t>
            </a:r>
            <a:r>
              <a:rPr lang="en-US" sz="2000" b="1" dirty="0">
                <a:solidFill>
                  <a:srgbClr val="FF0000"/>
                </a:solidFill>
                <a:latin typeface="Times New Roman" panose="02020603050405020304" pitchFamily="18" charset="0"/>
                <a:cs typeface="Times New Roman" panose="02020603050405020304" pitchFamily="18" charset="0"/>
              </a:rPr>
              <a:t>COOCH</a:t>
            </a:r>
            <a:r>
              <a:rPr lang="en-US" sz="2000" b="1" baseline="-25000" dirty="0">
                <a:solidFill>
                  <a:srgbClr val="FF0000"/>
                </a:solidFill>
                <a:latin typeface="Times New Roman" panose="02020603050405020304" pitchFamily="18" charset="0"/>
                <a:cs typeface="Times New Roman" panose="02020603050405020304" pitchFamily="18" charset="0"/>
              </a:rPr>
              <a:t>2</a:t>
            </a:r>
            <a:r>
              <a:rPr lang="en-US" sz="2000" b="1" dirty="0">
                <a:solidFill>
                  <a:srgbClr val="FF0000"/>
                </a:solidFill>
                <a:latin typeface="Times New Roman" panose="02020603050405020304" pitchFamily="18" charset="0"/>
                <a:cs typeface="Times New Roman" panose="02020603050405020304" pitchFamily="18" charset="0"/>
              </a:rPr>
              <a:t>CH</a:t>
            </a:r>
            <a:r>
              <a:rPr lang="en-US" sz="2000" b="1" baseline="-25000" dirty="0">
                <a:solidFill>
                  <a:srgbClr val="FF0000"/>
                </a:solidFill>
                <a:latin typeface="Times New Roman" panose="02020603050405020304" pitchFamily="18" charset="0"/>
                <a:cs typeface="Times New Roman" panose="02020603050405020304" pitchFamily="18" charset="0"/>
              </a:rPr>
              <a:t>3    </a:t>
            </a:r>
            <a:r>
              <a:rPr lang="en-US" sz="2000" b="1" dirty="0">
                <a:solidFill>
                  <a:srgbClr val="FF0000"/>
                </a:solidFill>
                <a:latin typeface="Times New Roman" panose="02020603050405020304" pitchFamily="18" charset="0"/>
                <a:cs typeface="Times New Roman" panose="02020603050405020304" pitchFamily="18" charset="0"/>
              </a:rPr>
              <a:t> ethyl butanoate   </a:t>
            </a:r>
            <a:r>
              <a:rPr lang="en-US" sz="2000" dirty="0">
                <a:solidFill>
                  <a:srgbClr val="FF0000"/>
                </a:solidFill>
                <a:latin typeface="Times New Roman" panose="02020603050405020304" pitchFamily="18" charset="0"/>
                <a:cs typeface="Times New Roman" panose="02020603050405020304" pitchFamily="18" charset="0"/>
              </a:rPr>
              <a:t>(2 carbons on the tail side, four more on the other side)</a:t>
            </a:r>
            <a:endParaRPr lang="en-US" sz="2000" b="1" dirty="0">
              <a:solidFill>
                <a:srgbClr val="FF0000"/>
              </a:solidFill>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CH</a:t>
            </a:r>
            <a:r>
              <a:rPr lang="en-US" sz="2000" b="1"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000" b="1" dirty="0">
                <a:solidFill>
                  <a:schemeClr val="tx1">
                    <a:lumMod val="95000"/>
                    <a:lumOff val="5000"/>
                  </a:schemeClr>
                </a:solidFill>
                <a:latin typeface="Times New Roman" panose="02020603050405020304" pitchFamily="18" charset="0"/>
                <a:cs typeface="Times New Roman" panose="02020603050405020304" pitchFamily="18" charset="0"/>
              </a:rPr>
              <a:t>COOH     ethanoic acid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(2 carbon organic acid, AKA acetic acid with the HC</a:t>
            </a:r>
            <a:r>
              <a:rPr lang="en-US" sz="20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H</a:t>
            </a:r>
            <a:r>
              <a:rPr lang="en-US" sz="20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O</a:t>
            </a:r>
            <a:r>
              <a:rPr lang="en-US" sz="20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formula)  </a:t>
            </a:r>
          </a:p>
          <a:p>
            <a:endParaRPr lang="en-US" sz="2000" b="1" dirty="0">
              <a:latin typeface="Times New Roman" panose="02020603050405020304" pitchFamily="18" charset="0"/>
              <a:cs typeface="Times New Roman" panose="02020603050405020304" pitchFamily="18" charset="0"/>
            </a:endParaRPr>
          </a:p>
          <a:p>
            <a:r>
              <a:rPr lang="en-US" sz="2000" b="1" dirty="0">
                <a:solidFill>
                  <a:srgbClr val="FF0000"/>
                </a:solidFill>
                <a:latin typeface="Times New Roman" panose="02020603050405020304" pitchFamily="18" charset="0"/>
                <a:cs typeface="Times New Roman" panose="02020603050405020304" pitchFamily="18" charset="0"/>
              </a:rPr>
              <a:t>CH</a:t>
            </a:r>
            <a:r>
              <a:rPr lang="en-US" sz="2000" b="1" baseline="-25000" dirty="0">
                <a:solidFill>
                  <a:srgbClr val="FF0000"/>
                </a:solidFill>
                <a:latin typeface="Times New Roman" panose="02020603050405020304" pitchFamily="18" charset="0"/>
                <a:cs typeface="Times New Roman" panose="02020603050405020304" pitchFamily="18" charset="0"/>
              </a:rPr>
              <a:t>3</a:t>
            </a:r>
            <a:r>
              <a:rPr lang="en-US" sz="2000" b="1" dirty="0">
                <a:solidFill>
                  <a:srgbClr val="FF0000"/>
                </a:solidFill>
                <a:latin typeface="Times New Roman" panose="02020603050405020304" pitchFamily="18" charset="0"/>
                <a:cs typeface="Times New Roman" panose="02020603050405020304" pitchFamily="18" charset="0"/>
              </a:rPr>
              <a:t>CH</a:t>
            </a:r>
            <a:r>
              <a:rPr lang="en-US" sz="2000" b="1" baseline="-25000" dirty="0">
                <a:solidFill>
                  <a:srgbClr val="FF0000"/>
                </a:solidFill>
                <a:latin typeface="Times New Roman" panose="02020603050405020304" pitchFamily="18" charset="0"/>
                <a:cs typeface="Times New Roman" panose="02020603050405020304" pitchFamily="18" charset="0"/>
              </a:rPr>
              <a:t>2</a:t>
            </a:r>
            <a:r>
              <a:rPr lang="en-US" sz="2000" b="1" dirty="0">
                <a:solidFill>
                  <a:srgbClr val="FF0000"/>
                </a:solidFill>
                <a:latin typeface="Times New Roman" panose="02020603050405020304" pitchFamily="18" charset="0"/>
                <a:cs typeface="Times New Roman" panose="02020603050405020304" pitchFamily="18" charset="0"/>
              </a:rPr>
              <a:t>CH</a:t>
            </a:r>
            <a:r>
              <a:rPr lang="en-US" sz="2000" b="1" baseline="-25000" dirty="0">
                <a:solidFill>
                  <a:srgbClr val="FF0000"/>
                </a:solidFill>
                <a:latin typeface="Times New Roman" panose="02020603050405020304" pitchFamily="18" charset="0"/>
                <a:cs typeface="Times New Roman" panose="02020603050405020304" pitchFamily="18" charset="0"/>
              </a:rPr>
              <a:t>2</a:t>
            </a:r>
            <a:r>
              <a:rPr lang="en-US" sz="2000" b="1" dirty="0">
                <a:solidFill>
                  <a:srgbClr val="FF0000"/>
                </a:solidFill>
                <a:latin typeface="Times New Roman" panose="02020603050405020304" pitchFamily="18" charset="0"/>
                <a:cs typeface="Times New Roman" panose="02020603050405020304" pitchFamily="18" charset="0"/>
              </a:rPr>
              <a:t>CH</a:t>
            </a:r>
            <a:r>
              <a:rPr lang="en-US" sz="2000" b="1" baseline="-25000" dirty="0">
                <a:solidFill>
                  <a:srgbClr val="FF0000"/>
                </a:solidFill>
                <a:latin typeface="Times New Roman" panose="02020603050405020304" pitchFamily="18" charset="0"/>
                <a:cs typeface="Times New Roman" panose="02020603050405020304" pitchFamily="18" charset="0"/>
              </a:rPr>
              <a:t>2</a:t>
            </a:r>
            <a:r>
              <a:rPr lang="en-US" sz="2000" b="1" dirty="0">
                <a:solidFill>
                  <a:srgbClr val="FF0000"/>
                </a:solidFill>
                <a:latin typeface="Times New Roman" panose="02020603050405020304" pitchFamily="18" charset="0"/>
                <a:cs typeface="Times New Roman" panose="02020603050405020304" pitchFamily="18" charset="0"/>
              </a:rPr>
              <a:t>CH</a:t>
            </a:r>
            <a:r>
              <a:rPr lang="en-US" sz="2000" b="1" baseline="-25000" dirty="0">
                <a:solidFill>
                  <a:srgbClr val="FF0000"/>
                </a:solidFill>
                <a:latin typeface="Times New Roman" panose="02020603050405020304" pitchFamily="18" charset="0"/>
                <a:cs typeface="Times New Roman" panose="02020603050405020304" pitchFamily="18" charset="0"/>
              </a:rPr>
              <a:t>2</a:t>
            </a:r>
            <a:r>
              <a:rPr lang="en-US" sz="2000" b="1" dirty="0">
                <a:solidFill>
                  <a:srgbClr val="FF0000"/>
                </a:solidFill>
                <a:latin typeface="Times New Roman" panose="02020603050405020304" pitchFamily="18" charset="0"/>
                <a:cs typeface="Times New Roman" panose="02020603050405020304" pitchFamily="18" charset="0"/>
              </a:rPr>
              <a:t>CHO   hexanal    </a:t>
            </a:r>
            <a:r>
              <a:rPr lang="en-US" sz="2000" dirty="0">
                <a:solidFill>
                  <a:srgbClr val="FF0000"/>
                </a:solidFill>
                <a:latin typeface="Times New Roman" panose="02020603050405020304" pitchFamily="18" charset="0"/>
                <a:cs typeface="Times New Roman" panose="02020603050405020304" pitchFamily="18" charset="0"/>
              </a:rPr>
              <a:t>(6 carbons, double bonded oxygen ON THE END)  </a:t>
            </a:r>
          </a:p>
          <a:p>
            <a:endParaRPr lang="en-US" sz="2000" b="1" dirty="0">
              <a:solidFill>
                <a:srgbClr val="FF0000"/>
              </a:solidFill>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C</a:t>
            </a:r>
            <a:r>
              <a:rPr lang="en-US" sz="2000" b="1" baseline="-25000" dirty="0">
                <a:latin typeface="Times New Roman" panose="02020603050405020304" pitchFamily="18" charset="0"/>
                <a:cs typeface="Times New Roman" panose="02020603050405020304" pitchFamily="18" charset="0"/>
              </a:rPr>
              <a:t>7</a:t>
            </a:r>
            <a:r>
              <a:rPr lang="en-US" sz="2000" b="1" dirty="0">
                <a:latin typeface="Times New Roman" panose="02020603050405020304" pitchFamily="18" charset="0"/>
                <a:cs typeface="Times New Roman" panose="02020603050405020304" pitchFamily="18" charset="0"/>
              </a:rPr>
              <a:t>H</a:t>
            </a:r>
            <a:r>
              <a:rPr lang="en-US" sz="2000" b="1" baseline="-25000" dirty="0">
                <a:latin typeface="Times New Roman" panose="02020603050405020304" pitchFamily="18" charset="0"/>
                <a:cs typeface="Times New Roman" panose="02020603050405020304" pitchFamily="18" charset="0"/>
              </a:rPr>
              <a:t>14    </a:t>
            </a:r>
            <a:r>
              <a:rPr lang="en-US" sz="2000" b="1" dirty="0">
                <a:latin typeface="Times New Roman" panose="02020603050405020304" pitchFamily="18" charset="0"/>
                <a:cs typeface="Times New Roman" panose="02020603050405020304" pitchFamily="18" charset="0"/>
              </a:rPr>
              <a:t> a type of </a:t>
            </a:r>
            <a:r>
              <a:rPr lang="en-US" sz="2000" b="1" dirty="0" err="1">
                <a:latin typeface="Times New Roman" panose="02020603050405020304" pitchFamily="18" charset="0"/>
                <a:cs typeface="Times New Roman" panose="02020603050405020304" pitchFamily="18" charset="0"/>
              </a:rPr>
              <a:t>heptene</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(seven carbons, with the alkene general formula, on double bonded C=C)</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12347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D4CA7D-25E9-41FC-9143-C97367AA3AA9}"/>
              </a:ext>
            </a:extLst>
          </p:cNvPr>
          <p:cNvSpPr txBox="1"/>
          <p:nvPr/>
        </p:nvSpPr>
        <p:spPr>
          <a:xfrm>
            <a:off x="437322" y="490330"/>
            <a:ext cx="10866782" cy="1354217"/>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Draw and name an isomer for CH</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CH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OCH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CH</a:t>
            </a:r>
            <a:r>
              <a:rPr lang="en-US" sz="3200" baseline="-25000" dirty="0">
                <a:latin typeface="Times New Roman" panose="02020603050405020304" pitchFamily="18" charset="0"/>
                <a:cs typeface="Times New Roman" panose="02020603050405020304" pitchFamily="18" charset="0"/>
              </a:rPr>
              <a:t>3</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87515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6D5B97-DFF4-4413-88A7-8CD9F35EB115}"/>
              </a:ext>
            </a:extLst>
          </p:cNvPr>
          <p:cNvSpPr txBox="1"/>
          <p:nvPr/>
        </p:nvSpPr>
        <p:spPr>
          <a:xfrm>
            <a:off x="0" y="119270"/>
            <a:ext cx="12085983" cy="6463308"/>
          </a:xfrm>
          <a:prstGeom prst="rect">
            <a:avLst/>
          </a:prstGeom>
          <a:noFill/>
        </p:spPr>
        <p:txBody>
          <a:bodyPr wrap="square" rtlCol="0">
            <a:spAutoFit/>
          </a:bodyPr>
          <a:lstStyle/>
          <a:p>
            <a:r>
              <a:rPr lang="en-US" sz="3600" dirty="0"/>
              <a:t>Their charges and masses are?  </a:t>
            </a:r>
            <a:br>
              <a:rPr lang="en-US" sz="3600" dirty="0"/>
            </a:br>
            <a:r>
              <a:rPr lang="en-US" sz="3600" dirty="0">
                <a:solidFill>
                  <a:srgbClr val="FF0000"/>
                </a:solidFill>
              </a:rPr>
              <a:t>Protons mass = 1 AMU, charge is +1</a:t>
            </a:r>
            <a:br>
              <a:rPr lang="en-US" sz="3600" dirty="0">
                <a:solidFill>
                  <a:srgbClr val="FF0000"/>
                </a:solidFill>
              </a:rPr>
            </a:br>
            <a:r>
              <a:rPr lang="en-US" sz="3600" dirty="0">
                <a:solidFill>
                  <a:srgbClr val="FF0000"/>
                </a:solidFill>
              </a:rPr>
              <a:t>Neutrons mass = 1 AMU, charge is zero or neutral</a:t>
            </a:r>
          </a:p>
          <a:p>
            <a:r>
              <a:rPr lang="en-US" sz="3600" dirty="0">
                <a:solidFill>
                  <a:srgbClr val="FF0000"/>
                </a:solidFill>
              </a:rPr>
              <a:t>Electrons have no mass (in High School) and have a -1 charge</a:t>
            </a:r>
          </a:p>
          <a:p>
            <a:endParaRPr lang="en-US" sz="3600" dirty="0"/>
          </a:p>
          <a:p>
            <a:r>
              <a:rPr lang="en-US" sz="3600" dirty="0"/>
              <a:t>The electrons live in “zones” called…  </a:t>
            </a:r>
            <a:r>
              <a:rPr lang="en-US" sz="3600" dirty="0">
                <a:solidFill>
                  <a:srgbClr val="FF0000"/>
                </a:solidFill>
              </a:rPr>
              <a:t>orbitals</a:t>
            </a:r>
          </a:p>
          <a:p>
            <a:endParaRPr lang="en-US" sz="3600" dirty="0"/>
          </a:p>
          <a:p>
            <a:r>
              <a:rPr lang="en-US" sz="3600" dirty="0"/>
              <a:t>The electrons fill up the lowest energy levels, which is called…</a:t>
            </a:r>
            <a:br>
              <a:rPr lang="en-US" sz="3600" dirty="0"/>
            </a:br>
            <a:r>
              <a:rPr lang="en-US" sz="3600" dirty="0">
                <a:solidFill>
                  <a:srgbClr val="FF0000"/>
                </a:solidFill>
              </a:rPr>
              <a:t>the ground state.  All electron configurations on the reference table are in the ground state, the lowest possible energy state.   </a:t>
            </a:r>
          </a:p>
          <a:p>
            <a:endParaRPr lang="en-US" sz="3600" dirty="0"/>
          </a:p>
          <a:p>
            <a:endParaRPr lang="en-US" dirty="0"/>
          </a:p>
        </p:txBody>
      </p:sp>
    </p:spTree>
    <p:extLst>
      <p:ext uri="{BB962C8B-B14F-4D97-AF65-F5344CB8AC3E}">
        <p14:creationId xmlns:p14="http://schemas.microsoft.com/office/powerpoint/2010/main" val="18129784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D4CA7D-25E9-41FC-9143-C97367AA3AA9}"/>
              </a:ext>
            </a:extLst>
          </p:cNvPr>
          <p:cNvSpPr txBox="1"/>
          <p:nvPr/>
        </p:nvSpPr>
        <p:spPr>
          <a:xfrm>
            <a:off x="265043" y="119157"/>
            <a:ext cx="11661913" cy="2677656"/>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Draw and name an isomer for CH</a:t>
            </a:r>
            <a:r>
              <a:rPr lang="en-US" sz="3200" baseline="-25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CH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OCH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CH</a:t>
            </a:r>
            <a:r>
              <a:rPr lang="en-US" sz="3200" baseline="-25000" dirty="0">
                <a:latin typeface="Times New Roman" panose="02020603050405020304" pitchFamily="18" charset="0"/>
                <a:cs typeface="Times New Roman" panose="02020603050405020304" pitchFamily="18" charset="0"/>
              </a:rPr>
              <a:t>3</a:t>
            </a:r>
            <a:endParaRPr lang="en-US" sz="32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Ethers and alcohols are quick and easy isomers.  Any alcohol with four carbons is good.  </a:t>
            </a:r>
          </a:p>
          <a:p>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We can do a 1butanol or a 2butanol.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They are both isomers of the diethyl ether up top, and also of each other.  </a:t>
            </a:r>
          </a:p>
        </p:txBody>
      </p:sp>
      <p:pic>
        <p:nvPicPr>
          <p:cNvPr id="2050" name="Picture 2" descr="Image result for butanol">
            <a:extLst>
              <a:ext uri="{FF2B5EF4-FFF2-40B4-BE49-F238E27FC236}">
                <a16:creationId xmlns:a16="http://schemas.microsoft.com/office/drawing/2014/main" id="{86A0748A-73FB-4A8E-8D7E-9CE89697CAA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62" t="-786" r="-4475" b="21749"/>
          <a:stretch/>
        </p:blipFill>
        <p:spPr bwMode="auto">
          <a:xfrm>
            <a:off x="1086678" y="3193550"/>
            <a:ext cx="3803374" cy="160351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2 butanol">
            <a:extLst>
              <a:ext uri="{FF2B5EF4-FFF2-40B4-BE49-F238E27FC236}">
                <a16:creationId xmlns:a16="http://schemas.microsoft.com/office/drawing/2014/main" id="{1A44F003-5F4B-471B-8AB4-8501D7FA1F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3077" y="2796813"/>
            <a:ext cx="3143250" cy="200025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B984CC80-5F8C-4E4B-8543-3E9F0FC318A9}"/>
              </a:ext>
            </a:extLst>
          </p:cNvPr>
          <p:cNvSpPr txBox="1"/>
          <p:nvPr/>
        </p:nvSpPr>
        <p:spPr>
          <a:xfrm>
            <a:off x="0" y="5193801"/>
            <a:ext cx="12192000" cy="1384995"/>
          </a:xfrm>
          <a:prstGeom prst="rect">
            <a:avLst/>
          </a:prstGeom>
          <a:noFill/>
        </p:spPr>
        <p:txBody>
          <a:bodyPr wrap="square" rtlCol="0">
            <a:spAutoFit/>
          </a:bodyPr>
          <a:lstStyle/>
          <a:p>
            <a:r>
              <a:rPr lang="en-US" sz="2800" b="1" dirty="0"/>
              <a:t>1-butanol at left, the alcohol group is attached to the “number 1” carbon.   </a:t>
            </a:r>
            <a:br>
              <a:rPr lang="en-US" sz="2800" b="1" dirty="0"/>
            </a:br>
            <a:r>
              <a:rPr lang="en-US" sz="2800" b="1" dirty="0">
                <a:solidFill>
                  <a:srgbClr val="000099"/>
                </a:solidFill>
              </a:rPr>
              <a:t>The blue molecule is 2-butanol, where the –OH group is attached to the </a:t>
            </a:r>
            <a:br>
              <a:rPr lang="en-US" sz="2800" b="1" dirty="0">
                <a:solidFill>
                  <a:srgbClr val="000099"/>
                </a:solidFill>
              </a:rPr>
            </a:br>
            <a:r>
              <a:rPr lang="en-US" sz="2800" b="1" dirty="0">
                <a:solidFill>
                  <a:srgbClr val="000099"/>
                </a:solidFill>
              </a:rPr>
              <a:t>“number 2” carbon.  </a:t>
            </a:r>
            <a:r>
              <a:rPr lang="en-US" sz="2800" b="1" dirty="0">
                <a:solidFill>
                  <a:srgbClr val="FF0000"/>
                </a:solidFill>
              </a:rPr>
              <a:t>Note, the –OH group is the same as an –O–H  group.</a:t>
            </a:r>
          </a:p>
        </p:txBody>
      </p:sp>
    </p:spTree>
    <p:extLst>
      <p:ext uri="{BB962C8B-B14F-4D97-AF65-F5344CB8AC3E}">
        <p14:creationId xmlns:p14="http://schemas.microsoft.com/office/powerpoint/2010/main" val="32036181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CC9780-F756-42DF-B66D-B4425D2C0FF7}"/>
              </a:ext>
            </a:extLst>
          </p:cNvPr>
          <p:cNvSpPr txBox="1"/>
          <p:nvPr/>
        </p:nvSpPr>
        <p:spPr>
          <a:xfrm>
            <a:off x="0" y="132522"/>
            <a:ext cx="12192000" cy="147732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Ethanoic acid and propanol can react to form….</a:t>
            </a:r>
          </a:p>
          <a:p>
            <a:endParaRPr lang="en-US" sz="3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97920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CC9780-F756-42DF-B66D-B4425D2C0FF7}"/>
              </a:ext>
            </a:extLst>
          </p:cNvPr>
          <p:cNvSpPr txBox="1"/>
          <p:nvPr/>
        </p:nvSpPr>
        <p:spPr>
          <a:xfrm>
            <a:off x="0" y="132522"/>
            <a:ext cx="12192000" cy="147732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Ethanoic acid and propanol can react to form….</a:t>
            </a:r>
          </a:p>
          <a:p>
            <a:r>
              <a:rPr lang="en-US" sz="3600" dirty="0">
                <a:solidFill>
                  <a:srgbClr val="FF0000"/>
                </a:solidFill>
                <a:latin typeface="Times New Roman" panose="02020603050405020304" pitchFamily="18" charset="0"/>
                <a:cs typeface="Times New Roman" panose="02020603050405020304" pitchFamily="18" charset="0"/>
              </a:rPr>
              <a:t>Acid + alcohol → ester + water      This is esterification.  </a:t>
            </a:r>
          </a:p>
          <a:p>
            <a:endParaRPr lang="en-US" dirty="0"/>
          </a:p>
        </p:txBody>
      </p:sp>
      <p:pic>
        <p:nvPicPr>
          <p:cNvPr id="3074" name="Picture 2" descr="Image result for ethanoic acid and 1 butanol">
            <a:extLst>
              <a:ext uri="{FF2B5EF4-FFF2-40B4-BE49-F238E27FC236}">
                <a16:creationId xmlns:a16="http://schemas.microsoft.com/office/drawing/2014/main" id="{3447DBF8-81D9-4B9E-B928-2887650A8A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33783"/>
            <a:ext cx="11860894" cy="218764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D1B635D-B42E-4D93-A676-01EAEA27E54E}"/>
              </a:ext>
            </a:extLst>
          </p:cNvPr>
          <p:cNvSpPr txBox="1"/>
          <p:nvPr/>
        </p:nvSpPr>
        <p:spPr>
          <a:xfrm>
            <a:off x="-1" y="4744278"/>
            <a:ext cx="12191999" cy="1938992"/>
          </a:xfrm>
          <a:prstGeom prst="rect">
            <a:avLst/>
          </a:prstGeom>
          <a:noFill/>
        </p:spPr>
        <p:txBody>
          <a:bodyPr wrap="square" rtlCol="0">
            <a:spAutoFit/>
          </a:bodyPr>
          <a:lstStyle/>
          <a:p>
            <a:r>
              <a:rPr lang="en-US" sz="2400" dirty="0">
                <a:latin typeface="Comic Sans MS" panose="030F0702030302020204" pitchFamily="66" charset="0"/>
              </a:rPr>
              <a:t>The water comes out “weird”.  Normally you might think the acid would provide the “H” and the alcohol group would become the “OH” part of water.  It’s the opposite.  The acid provides the “OH” and the alcohol provides just an “H” to make the water.  This is sometimes called “dehydration synthesis” as water is removed in the production of the ester.   We don’t call it that in high school.    </a:t>
            </a:r>
          </a:p>
        </p:txBody>
      </p:sp>
    </p:spTree>
    <p:extLst>
      <p:ext uri="{BB962C8B-B14F-4D97-AF65-F5344CB8AC3E}">
        <p14:creationId xmlns:p14="http://schemas.microsoft.com/office/powerpoint/2010/main" val="29805643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A6D497-7593-4381-BF68-3BA49B0B0ADA}"/>
              </a:ext>
            </a:extLst>
          </p:cNvPr>
          <p:cNvSpPr txBox="1"/>
          <p:nvPr/>
        </p:nvSpPr>
        <p:spPr>
          <a:xfrm>
            <a:off x="159026" y="12680"/>
            <a:ext cx="11304104" cy="5786199"/>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During oxidation and reduction, there is a transfer of….</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During Redox, what is conserved?</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A voltaic cell is said to…</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An electrolytic cell is said to…</a:t>
            </a:r>
          </a:p>
          <a:p>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938727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A6D497-7593-4381-BF68-3BA49B0B0ADA}"/>
              </a:ext>
            </a:extLst>
          </p:cNvPr>
          <p:cNvSpPr txBox="1"/>
          <p:nvPr/>
        </p:nvSpPr>
        <p:spPr>
          <a:xfrm>
            <a:off x="159026" y="12680"/>
            <a:ext cx="11887200" cy="6278642"/>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During oxidation and reduction, there is a transfer of….</a:t>
            </a:r>
          </a:p>
          <a:p>
            <a:r>
              <a:rPr lang="en-US" sz="3200" dirty="0">
                <a:solidFill>
                  <a:srgbClr val="FF0000"/>
                </a:solidFill>
                <a:latin typeface="Times New Roman" panose="02020603050405020304" pitchFamily="18" charset="0"/>
                <a:cs typeface="Times New Roman" panose="02020603050405020304" pitchFamily="18" charset="0"/>
              </a:rPr>
              <a:t>Electrons, which is perfect.  The same number of electrons that is oxidized is reduced as well. </a:t>
            </a:r>
          </a:p>
          <a:p>
            <a:endParaRPr lang="en-US" sz="3200" dirty="0">
              <a:solidFill>
                <a:srgbClr val="FF0000"/>
              </a:solidFill>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During Redox, what is conserved?  </a:t>
            </a:r>
            <a:r>
              <a:rPr lang="en-US" sz="3200" dirty="0">
                <a:solidFill>
                  <a:srgbClr val="FF0000"/>
                </a:solidFill>
                <a:latin typeface="Times New Roman" panose="02020603050405020304" pitchFamily="18" charset="0"/>
                <a:cs typeface="Times New Roman" panose="02020603050405020304" pitchFamily="18" charset="0"/>
              </a:rPr>
              <a:t>Electrical charge</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A voltaic cell is said to… </a:t>
            </a:r>
            <a:r>
              <a:rPr lang="en-US" sz="3200" dirty="0">
                <a:solidFill>
                  <a:srgbClr val="FF0000"/>
                </a:solidFill>
                <a:latin typeface="Times New Roman" panose="02020603050405020304" pitchFamily="18" charset="0"/>
                <a:cs typeface="Times New Roman" panose="02020603050405020304" pitchFamily="18" charset="0"/>
              </a:rPr>
              <a:t>use chemistry to make electricity</a:t>
            </a:r>
          </a:p>
          <a:p>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An electrolytic cell is said to… </a:t>
            </a:r>
            <a:r>
              <a:rPr lang="en-US" sz="3200" dirty="0">
                <a:solidFill>
                  <a:srgbClr val="FF0000"/>
                </a:solidFill>
                <a:latin typeface="Times New Roman" panose="02020603050405020304" pitchFamily="18" charset="0"/>
                <a:cs typeface="Times New Roman" panose="02020603050405020304" pitchFamily="18" charset="0"/>
              </a:rPr>
              <a:t>use electricity to force redox chemistry</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939512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326827-32C1-40E1-9428-884481905046}"/>
              </a:ext>
            </a:extLst>
          </p:cNvPr>
          <p:cNvSpPr txBox="1"/>
          <p:nvPr/>
        </p:nvSpPr>
        <p:spPr>
          <a:xfrm>
            <a:off x="357809" y="335845"/>
            <a:ext cx="5738191" cy="6186309"/>
          </a:xfrm>
          <a:prstGeom prst="rect">
            <a:avLst/>
          </a:prstGeom>
          <a:noFill/>
        </p:spPr>
        <p:txBody>
          <a:bodyPr wrap="square" rtlCol="0">
            <a:spAutoFit/>
          </a:bodyPr>
          <a:lstStyle/>
          <a:p>
            <a:r>
              <a:rPr lang="en-US" dirty="0">
                <a:solidFill>
                  <a:srgbClr val="FF0000"/>
                </a:solidFill>
                <a:latin typeface="Times New Roman" panose="02020603050405020304" pitchFamily="18" charset="0"/>
                <a:cs typeface="Times New Roman" panose="02020603050405020304" pitchFamily="18" charset="0"/>
              </a:rPr>
              <a:t>Which matches to which?   Some answers use more than once, some not at all.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Non spontaneous redox</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Spontaneous redox</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Combining a halogen to an unsaturated hydrocarbon</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Switching in one halogen atom in a saturated hydrocarbon</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Electroplating</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Batteries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Reacting acids and alcohols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Making ethanol alcohol</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Making soap</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Splitting of larger nuclei into smaller ones</a:t>
            </a:r>
          </a:p>
        </p:txBody>
      </p:sp>
      <p:sp>
        <p:nvSpPr>
          <p:cNvPr id="3" name="TextBox 2">
            <a:extLst>
              <a:ext uri="{FF2B5EF4-FFF2-40B4-BE49-F238E27FC236}">
                <a16:creationId xmlns:a16="http://schemas.microsoft.com/office/drawing/2014/main" id="{C8D414C4-6E95-4B49-99CE-74C7C7D85284}"/>
              </a:ext>
            </a:extLst>
          </p:cNvPr>
          <p:cNvSpPr txBox="1"/>
          <p:nvPr/>
        </p:nvSpPr>
        <p:spPr>
          <a:xfrm>
            <a:off x="7142921" y="197346"/>
            <a:ext cx="4691270" cy="6463308"/>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Fission</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Saponification</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Esterfication</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Fermentation</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Addition</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Substitution</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Voltaic Cells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Fusion</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Fermentation</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Electrolytic Cells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Combustion</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Polymerization</a:t>
            </a:r>
          </a:p>
        </p:txBody>
      </p:sp>
    </p:spTree>
    <p:extLst>
      <p:ext uri="{BB962C8B-B14F-4D97-AF65-F5344CB8AC3E}">
        <p14:creationId xmlns:p14="http://schemas.microsoft.com/office/powerpoint/2010/main" val="3107984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326827-32C1-40E1-9428-884481905046}"/>
              </a:ext>
            </a:extLst>
          </p:cNvPr>
          <p:cNvSpPr txBox="1"/>
          <p:nvPr/>
        </p:nvSpPr>
        <p:spPr>
          <a:xfrm>
            <a:off x="357809" y="335845"/>
            <a:ext cx="7779026" cy="5909310"/>
          </a:xfrm>
          <a:prstGeom prst="rect">
            <a:avLst/>
          </a:prstGeom>
          <a:noFill/>
        </p:spPr>
        <p:txBody>
          <a:bodyPr wrap="square" rtlCol="0">
            <a:spAutoFit/>
          </a:bodyPr>
          <a:lstStyle/>
          <a:p>
            <a:r>
              <a:rPr lang="en-US" dirty="0">
                <a:solidFill>
                  <a:srgbClr val="FF0000"/>
                </a:solidFill>
                <a:latin typeface="Times New Roman" panose="02020603050405020304" pitchFamily="18" charset="0"/>
                <a:cs typeface="Times New Roman" panose="02020603050405020304" pitchFamily="18" charset="0"/>
              </a:rPr>
              <a:t>Which matches to which?   Some answers use more than once, some not at all.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Non spontaneous redox   </a:t>
            </a:r>
            <a:r>
              <a:rPr lang="en-US" dirty="0">
                <a:solidFill>
                  <a:srgbClr val="FF0000"/>
                </a:solidFill>
                <a:latin typeface="Times New Roman" panose="02020603050405020304" pitchFamily="18" charset="0"/>
                <a:cs typeface="Times New Roman" panose="02020603050405020304" pitchFamily="18" charset="0"/>
              </a:rPr>
              <a:t>Electricity makes chemistry</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Spontaneous redox   </a:t>
            </a:r>
            <a:r>
              <a:rPr lang="en-US" dirty="0">
                <a:solidFill>
                  <a:srgbClr val="FF0000"/>
                </a:solidFill>
                <a:latin typeface="Times New Roman" panose="02020603050405020304" pitchFamily="18" charset="0"/>
                <a:cs typeface="Times New Roman" panose="02020603050405020304" pitchFamily="18" charset="0"/>
              </a:rPr>
              <a:t>Chemistry makes electricity</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Combining a halogen to an unsaturated hydrocarbon     </a:t>
            </a:r>
            <a:r>
              <a:rPr lang="en-US" dirty="0">
                <a:solidFill>
                  <a:srgbClr val="FF0000"/>
                </a:solidFill>
                <a:latin typeface="Times New Roman" panose="02020603050405020304" pitchFamily="18" charset="0"/>
                <a:cs typeface="Times New Roman" panose="02020603050405020304" pitchFamily="18" charset="0"/>
              </a:rPr>
              <a:t>Addition</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Switching in one halogen atom in a saturated hydrocarbon   </a:t>
            </a:r>
            <a:r>
              <a:rPr lang="en-US" dirty="0">
                <a:solidFill>
                  <a:srgbClr val="FF0000"/>
                </a:solidFill>
                <a:latin typeface="Times New Roman" panose="02020603050405020304" pitchFamily="18" charset="0"/>
                <a:cs typeface="Times New Roman" panose="02020603050405020304" pitchFamily="18" charset="0"/>
              </a:rPr>
              <a:t>Substitution</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Electroplating </a:t>
            </a:r>
            <a:r>
              <a:rPr lang="en-US" dirty="0">
                <a:solidFill>
                  <a:srgbClr val="FF0000"/>
                </a:solidFill>
                <a:latin typeface="Times New Roman" panose="02020603050405020304" pitchFamily="18" charset="0"/>
                <a:cs typeface="Times New Roman" panose="02020603050405020304" pitchFamily="18" charset="0"/>
              </a:rPr>
              <a:t>Electricity makes chemistry</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Batteries </a:t>
            </a:r>
            <a:r>
              <a:rPr lang="en-US" dirty="0">
                <a:solidFill>
                  <a:srgbClr val="FF0000"/>
                </a:solidFill>
                <a:latin typeface="Times New Roman" panose="02020603050405020304" pitchFamily="18" charset="0"/>
                <a:cs typeface="Times New Roman" panose="02020603050405020304" pitchFamily="18" charset="0"/>
              </a:rPr>
              <a:t>Chemistry makes electricity</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Reacting acids and alcohols     </a:t>
            </a:r>
            <a:r>
              <a:rPr lang="en-US" dirty="0">
                <a:solidFill>
                  <a:srgbClr val="FF0000"/>
                </a:solidFill>
                <a:latin typeface="Times New Roman" panose="02020603050405020304" pitchFamily="18" charset="0"/>
                <a:cs typeface="Times New Roman" panose="02020603050405020304" pitchFamily="18" charset="0"/>
              </a:rPr>
              <a:t>Esterification</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Making ethanol alcohol  </a:t>
            </a:r>
            <a:r>
              <a:rPr lang="en-US" dirty="0">
                <a:solidFill>
                  <a:srgbClr val="FF0000"/>
                </a:solidFill>
                <a:latin typeface="Times New Roman" panose="02020603050405020304" pitchFamily="18" charset="0"/>
                <a:cs typeface="Times New Roman" panose="02020603050405020304" pitchFamily="18" charset="0"/>
              </a:rPr>
              <a:t>Fermentation</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Making soap    </a:t>
            </a:r>
            <a:r>
              <a:rPr lang="en-US" dirty="0">
                <a:solidFill>
                  <a:srgbClr val="FF0000"/>
                </a:solidFill>
                <a:latin typeface="Times New Roman" panose="02020603050405020304" pitchFamily="18" charset="0"/>
                <a:cs typeface="Times New Roman" panose="02020603050405020304" pitchFamily="18" charset="0"/>
              </a:rPr>
              <a:t>Saponification</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Splitting of larger nuclei into smaller ones    </a:t>
            </a:r>
            <a:r>
              <a:rPr lang="en-US" dirty="0">
                <a:solidFill>
                  <a:srgbClr val="FF0000"/>
                </a:solidFill>
                <a:latin typeface="Times New Roman" panose="02020603050405020304" pitchFamily="18" charset="0"/>
                <a:cs typeface="Times New Roman" panose="02020603050405020304" pitchFamily="18" charset="0"/>
              </a:rPr>
              <a:t>Fission</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264068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615AC8-438F-4508-9E68-C79BBC74E685}"/>
              </a:ext>
            </a:extLst>
          </p:cNvPr>
          <p:cNvSpPr txBox="1"/>
          <p:nvPr/>
        </p:nvSpPr>
        <p:spPr>
          <a:xfrm>
            <a:off x="205409" y="32988"/>
            <a:ext cx="11383617" cy="1384995"/>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Which are bases, which are acids, which is an alternate theory Base, which is an alternate theory Acid, which are neutral?  Use some answers once, some more than once.  </a:t>
            </a:r>
          </a:p>
        </p:txBody>
      </p:sp>
      <p:sp>
        <p:nvSpPr>
          <p:cNvPr id="3" name="TextBox 2">
            <a:extLst>
              <a:ext uri="{FF2B5EF4-FFF2-40B4-BE49-F238E27FC236}">
                <a16:creationId xmlns:a16="http://schemas.microsoft.com/office/drawing/2014/main" id="{B167DF71-93DA-430A-9B11-BB80BAF42875}"/>
              </a:ext>
            </a:extLst>
          </p:cNvPr>
          <p:cNvSpPr txBox="1"/>
          <p:nvPr/>
        </p:nvSpPr>
        <p:spPr>
          <a:xfrm>
            <a:off x="278296" y="1577009"/>
            <a:ext cx="2292626" cy="489364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HCl</a:t>
            </a:r>
            <a:r>
              <a:rPr lang="en-US" sz="2400" baseline="-25000" dirty="0">
                <a:latin typeface="Times New Roman" panose="02020603050405020304" pitchFamily="18" charset="0"/>
                <a:cs typeface="Times New Roman" panose="02020603050405020304" pitchFamily="18" charset="0"/>
              </a:rPr>
              <a:t>(AQ)</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HBr</a:t>
            </a:r>
            <a:r>
              <a:rPr lang="en-US" sz="2400" baseline="-25000" dirty="0">
                <a:latin typeface="Times New Roman" panose="02020603050405020304" pitchFamily="18" charset="0"/>
                <a:cs typeface="Times New Roman" panose="02020603050405020304" pitchFamily="18" charset="0"/>
              </a:rPr>
              <a:t>(AQ)</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NH</a:t>
            </a:r>
            <a:r>
              <a:rPr lang="en-US" sz="2400" baseline="-25000" dirty="0">
                <a:latin typeface="Times New Roman" panose="02020603050405020304" pitchFamily="18" charset="0"/>
                <a:cs typeface="Times New Roman" panose="02020603050405020304" pitchFamily="18" charset="0"/>
              </a:rPr>
              <a:t>3(AQ)</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NH</a:t>
            </a:r>
            <a:r>
              <a:rPr lang="en-US" sz="2400" baseline="-25000" dirty="0">
                <a:latin typeface="Times New Roman" panose="02020603050405020304" pitchFamily="18" charset="0"/>
                <a:cs typeface="Times New Roman" panose="02020603050405020304" pitchFamily="18" charset="0"/>
              </a:rPr>
              <a:t>4</a:t>
            </a:r>
            <a:r>
              <a:rPr lang="en-US" sz="2400" baseline="30000" dirty="0">
                <a:latin typeface="Times New Roman" panose="02020603050405020304" pitchFamily="18" charset="0"/>
                <a:cs typeface="Times New Roman" panose="02020603050405020304" pitchFamily="18" charset="0"/>
              </a:rPr>
              <a:t>+1</a:t>
            </a:r>
            <a:r>
              <a:rPr lang="en-US" sz="2400" baseline="-25000" dirty="0">
                <a:latin typeface="Times New Roman" panose="02020603050405020304" pitchFamily="18" charset="0"/>
                <a:cs typeface="Times New Roman" panose="02020603050405020304" pitchFamily="18" charset="0"/>
              </a:rPr>
              <a:t>(AQ)</a:t>
            </a:r>
            <a:endParaRPr lang="en-US" sz="2400" baseline="300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NaCl</a:t>
            </a:r>
            <a:r>
              <a:rPr lang="en-US" sz="2400" baseline="-25000" dirty="0">
                <a:latin typeface="Times New Roman" panose="02020603050405020304" pitchFamily="18" charset="0"/>
                <a:cs typeface="Times New Roman" panose="02020603050405020304" pitchFamily="18" charset="0"/>
              </a:rPr>
              <a:t>(AQ)</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HOH</a:t>
            </a:r>
            <a:r>
              <a:rPr lang="en-US" sz="2400" baseline="-25000" dirty="0">
                <a:latin typeface="Times New Roman" panose="02020603050405020304" pitchFamily="18" charset="0"/>
                <a:cs typeface="Times New Roman" panose="02020603050405020304" pitchFamily="18" charset="0"/>
              </a:rPr>
              <a:t>(L)</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a:t>
            </a:r>
            <a:r>
              <a:rPr lang="en-US" sz="2400" baseline="-25000" dirty="0">
                <a:latin typeface="Times New Roman" panose="02020603050405020304" pitchFamily="18" charset="0"/>
                <a:cs typeface="Times New Roman" panose="02020603050405020304" pitchFamily="18" charset="0"/>
              </a:rPr>
              <a:t>6</a:t>
            </a:r>
            <a:r>
              <a:rPr lang="en-US" sz="2400" dirty="0">
                <a:latin typeface="Times New Roman" panose="02020603050405020304" pitchFamily="18" charset="0"/>
                <a:cs typeface="Times New Roman" panose="02020603050405020304" pitchFamily="18" charset="0"/>
              </a:rPr>
              <a:t>H</a:t>
            </a:r>
            <a:r>
              <a:rPr lang="en-US" sz="2400" baseline="-25000" dirty="0">
                <a:latin typeface="Times New Roman" panose="02020603050405020304" pitchFamily="18" charset="0"/>
                <a:cs typeface="Times New Roman" panose="02020603050405020304" pitchFamily="18" charset="0"/>
              </a:rPr>
              <a:t>14(G)</a:t>
            </a:r>
          </a:p>
        </p:txBody>
      </p:sp>
      <p:sp>
        <p:nvSpPr>
          <p:cNvPr id="4" name="TextBox 3">
            <a:extLst>
              <a:ext uri="{FF2B5EF4-FFF2-40B4-BE49-F238E27FC236}">
                <a16:creationId xmlns:a16="http://schemas.microsoft.com/office/drawing/2014/main" id="{6B8E837D-3580-428D-A101-6DE9BC176407}"/>
              </a:ext>
            </a:extLst>
          </p:cNvPr>
          <p:cNvSpPr txBox="1"/>
          <p:nvPr/>
        </p:nvSpPr>
        <p:spPr>
          <a:xfrm>
            <a:off x="2570922" y="1577009"/>
            <a:ext cx="2888974" cy="489364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C</a:t>
            </a:r>
            <a:r>
              <a:rPr lang="en-US" sz="2400" baseline="-25000" dirty="0">
                <a:latin typeface="Times New Roman" panose="02020603050405020304" pitchFamily="18" charset="0"/>
                <a:cs typeface="Times New Roman" panose="02020603050405020304" pitchFamily="18" charset="0"/>
              </a:rPr>
              <a:t>6</a:t>
            </a:r>
            <a:r>
              <a:rPr lang="en-US" sz="2400" dirty="0">
                <a:latin typeface="Times New Roman" panose="02020603050405020304" pitchFamily="18" charset="0"/>
                <a:cs typeface="Times New Roman" panose="02020603050405020304" pitchFamily="18" charset="0"/>
              </a:rPr>
              <a:t>H</a:t>
            </a:r>
            <a:r>
              <a:rPr lang="en-US" sz="2400" baseline="-25000" dirty="0">
                <a:latin typeface="Times New Roman" panose="02020603050405020304" pitchFamily="18" charset="0"/>
                <a:cs typeface="Times New Roman" panose="02020603050405020304" pitchFamily="18" charset="0"/>
              </a:rPr>
              <a:t>12</a:t>
            </a:r>
            <a:r>
              <a:rPr lang="en-US" sz="2400" dirty="0">
                <a:latin typeface="Times New Roman" panose="02020603050405020304" pitchFamily="18" charset="0"/>
                <a:cs typeface="Times New Roman" panose="02020603050405020304" pitchFamily="18" charset="0"/>
              </a:rPr>
              <a:t>O</a:t>
            </a:r>
            <a:r>
              <a:rPr lang="en-US" sz="2400" baseline="-25000" dirty="0">
                <a:latin typeface="Times New Roman" panose="02020603050405020304" pitchFamily="18" charset="0"/>
                <a:cs typeface="Times New Roman" panose="02020603050405020304" pitchFamily="18" charset="0"/>
              </a:rPr>
              <a:t>6(AQ) </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SO</a:t>
            </a:r>
            <a:r>
              <a:rPr lang="en-US" sz="2400" baseline="-25000" dirty="0">
                <a:latin typeface="Times New Roman" panose="02020603050405020304" pitchFamily="18" charset="0"/>
                <a:cs typeface="Times New Roman" panose="02020603050405020304" pitchFamily="18" charset="0"/>
              </a:rPr>
              <a:t>4(AQ)</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Mg(OH)</a:t>
            </a:r>
            <a:r>
              <a:rPr lang="en-US" sz="2400" baseline="-25000" dirty="0">
                <a:latin typeface="Times New Roman" panose="02020603050405020304" pitchFamily="18" charset="0"/>
                <a:cs typeface="Times New Roman" panose="02020603050405020304" pitchFamily="18" charset="0"/>
              </a:rPr>
              <a:t>2(AQ)</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KNO</a:t>
            </a:r>
            <a:r>
              <a:rPr lang="en-US" sz="2400" baseline="-25000" dirty="0">
                <a:latin typeface="Times New Roman" panose="02020603050405020304" pitchFamily="18" charset="0"/>
                <a:cs typeface="Times New Roman" panose="02020603050405020304" pitchFamily="18" charset="0"/>
              </a:rPr>
              <a:t>3(AQ)</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KOH</a:t>
            </a:r>
            <a:r>
              <a:rPr lang="en-US" sz="2400" baseline="-25000" dirty="0">
                <a:latin typeface="Times New Roman" panose="02020603050405020304" pitchFamily="18" charset="0"/>
                <a:cs typeface="Times New Roman" panose="02020603050405020304" pitchFamily="18" charset="0"/>
              </a:rPr>
              <a:t>(AQ)</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CH</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COOH</a:t>
            </a:r>
            <a:r>
              <a:rPr lang="en-US" sz="2400" baseline="-25000" dirty="0">
                <a:latin typeface="Times New Roman" panose="02020603050405020304" pitchFamily="18" charset="0"/>
                <a:cs typeface="Times New Roman" panose="02020603050405020304" pitchFamily="18" charset="0"/>
              </a:rPr>
              <a:t>(AQ)</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CH</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CH</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OH</a:t>
            </a:r>
            <a:r>
              <a:rPr lang="en-US" sz="2400" baseline="-25000" dirty="0">
                <a:latin typeface="Times New Roman" panose="02020603050405020304" pitchFamily="18" charset="0"/>
                <a:cs typeface="Times New Roman" panose="02020603050405020304" pitchFamily="18" charset="0"/>
              </a:rPr>
              <a:t>(AQ)</a:t>
            </a:r>
            <a:endParaRPr lang="en-US" sz="24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68B6D6E4-A94B-43A8-AEAD-65C52A1401CF}"/>
              </a:ext>
            </a:extLst>
          </p:cNvPr>
          <p:cNvSpPr txBox="1"/>
          <p:nvPr/>
        </p:nvSpPr>
        <p:spPr>
          <a:xfrm>
            <a:off x="8069934" y="1548365"/>
            <a:ext cx="3787770" cy="4154984"/>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Arrhenius Acid</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Arrhenius Base</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Alternate Acid</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Alternate Base</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Neutral</a:t>
            </a:r>
          </a:p>
          <a:p>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Unknown</a:t>
            </a:r>
          </a:p>
        </p:txBody>
      </p:sp>
      <p:sp>
        <p:nvSpPr>
          <p:cNvPr id="6" name="TextBox 5">
            <a:extLst>
              <a:ext uri="{FF2B5EF4-FFF2-40B4-BE49-F238E27FC236}">
                <a16:creationId xmlns:a16="http://schemas.microsoft.com/office/drawing/2014/main" id="{6B8E837D-3580-428D-A101-6DE9BC176407}"/>
              </a:ext>
            </a:extLst>
          </p:cNvPr>
          <p:cNvSpPr txBox="1"/>
          <p:nvPr/>
        </p:nvSpPr>
        <p:spPr>
          <a:xfrm>
            <a:off x="5180959" y="1417983"/>
            <a:ext cx="2888974" cy="3046988"/>
          </a:xfrm>
          <a:prstGeom prst="rect">
            <a:avLst/>
          </a:prstGeom>
          <a:noFill/>
        </p:spPr>
        <p:txBody>
          <a:bodyPr wrap="square" rtlCol="0">
            <a:spAutoFit/>
          </a:bodyPr>
          <a:lstStyle/>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HC</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H</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O</a:t>
            </a:r>
            <a:r>
              <a:rPr lang="en-US" sz="2400" baseline="-25000" dirty="0">
                <a:latin typeface="Times New Roman" panose="02020603050405020304" pitchFamily="18" charset="0"/>
                <a:cs typeface="Times New Roman" panose="02020603050405020304" pitchFamily="18" charset="0"/>
              </a:rPr>
              <a:t>2(AQ)</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H</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OH</a:t>
            </a:r>
            <a:r>
              <a:rPr lang="en-US" sz="2400" baseline="-25000" dirty="0">
                <a:latin typeface="Times New Roman" panose="02020603050405020304" pitchFamily="18" charset="0"/>
                <a:cs typeface="Times New Roman" panose="02020603050405020304" pitchFamily="18" charset="0"/>
              </a:rPr>
              <a:t>(L)</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CH</a:t>
            </a:r>
            <a:r>
              <a:rPr lang="en-US" sz="2400" baseline="-25000" dirty="0">
                <a:latin typeface="Times New Roman" panose="02020603050405020304" pitchFamily="18" charset="0"/>
                <a:cs typeface="Times New Roman" panose="02020603050405020304" pitchFamily="18" charset="0"/>
              </a:rPr>
              <a:t>4(G)</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CO</a:t>
            </a:r>
            <a:r>
              <a:rPr lang="en-US" sz="2400" baseline="-25000" dirty="0">
                <a:latin typeface="Times New Roman" panose="02020603050405020304" pitchFamily="18" charset="0"/>
                <a:cs typeface="Times New Roman" panose="02020603050405020304" pitchFamily="18" charset="0"/>
              </a:rPr>
              <a:t>3(AQ)</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71129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67DF71-93DA-430A-9B11-BB80BAF42875}"/>
              </a:ext>
            </a:extLst>
          </p:cNvPr>
          <p:cNvSpPr txBox="1"/>
          <p:nvPr/>
        </p:nvSpPr>
        <p:spPr>
          <a:xfrm>
            <a:off x="337289" y="0"/>
            <a:ext cx="4219963" cy="674030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HCl</a:t>
            </a:r>
            <a:r>
              <a:rPr lang="en-US" sz="2400" baseline="-25000" dirty="0">
                <a:latin typeface="Times New Roman" panose="02020603050405020304" pitchFamily="18" charset="0"/>
                <a:cs typeface="Times New Roman" panose="02020603050405020304" pitchFamily="18" charset="0"/>
              </a:rPr>
              <a:t>(AQ)  </a:t>
            </a:r>
            <a:r>
              <a:rPr lang="en-US" sz="2400" b="1" dirty="0">
                <a:solidFill>
                  <a:srgbClr val="FF0000"/>
                </a:solidFill>
                <a:latin typeface="Times New Roman" panose="02020603050405020304" pitchFamily="18" charset="0"/>
                <a:cs typeface="Times New Roman" panose="02020603050405020304" pitchFamily="18" charset="0"/>
              </a:rPr>
              <a:t>Arrhenius Acid</a:t>
            </a:r>
            <a:endParaRPr lang="en-US" sz="2400" b="1"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HBr</a:t>
            </a:r>
            <a:r>
              <a:rPr lang="en-US" sz="2400" baseline="-25000" dirty="0">
                <a:latin typeface="Times New Roman" panose="02020603050405020304" pitchFamily="18" charset="0"/>
                <a:cs typeface="Times New Roman" panose="02020603050405020304" pitchFamily="18" charset="0"/>
              </a:rPr>
              <a:t>(AQ)  </a:t>
            </a:r>
            <a:r>
              <a:rPr lang="en-US" sz="2400" b="1" dirty="0">
                <a:solidFill>
                  <a:srgbClr val="FF0000"/>
                </a:solidFill>
                <a:latin typeface="Times New Roman" panose="02020603050405020304" pitchFamily="18" charset="0"/>
                <a:cs typeface="Times New Roman" panose="02020603050405020304" pitchFamily="18" charset="0"/>
              </a:rPr>
              <a:t>Arrhenius Acid</a:t>
            </a:r>
            <a:endParaRPr lang="en-US" sz="2400" b="1"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NH</a:t>
            </a:r>
            <a:r>
              <a:rPr lang="en-US" sz="2400" baseline="-25000" dirty="0">
                <a:latin typeface="Times New Roman" panose="02020603050405020304" pitchFamily="18" charset="0"/>
                <a:cs typeface="Times New Roman" panose="02020603050405020304" pitchFamily="18" charset="0"/>
              </a:rPr>
              <a:t>3(AQ) </a:t>
            </a:r>
            <a:r>
              <a:rPr lang="en-US" sz="2400" b="1" dirty="0">
                <a:latin typeface="Times New Roman" panose="02020603050405020304" pitchFamily="18" charset="0"/>
                <a:cs typeface="Times New Roman" panose="02020603050405020304" pitchFamily="18" charset="0"/>
              </a:rPr>
              <a:t>Alternate Base</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NH</a:t>
            </a:r>
            <a:r>
              <a:rPr lang="en-US" sz="2400" baseline="-25000" dirty="0">
                <a:latin typeface="Times New Roman" panose="02020603050405020304" pitchFamily="18" charset="0"/>
                <a:cs typeface="Times New Roman" panose="02020603050405020304" pitchFamily="18" charset="0"/>
              </a:rPr>
              <a:t>4</a:t>
            </a:r>
            <a:r>
              <a:rPr lang="en-US" sz="2400" baseline="30000" dirty="0">
                <a:latin typeface="Times New Roman" panose="02020603050405020304" pitchFamily="18" charset="0"/>
                <a:cs typeface="Times New Roman" panose="02020603050405020304" pitchFamily="18" charset="0"/>
              </a:rPr>
              <a:t>+1    </a:t>
            </a:r>
            <a:r>
              <a:rPr lang="en-US" sz="2400" b="1" dirty="0">
                <a:solidFill>
                  <a:schemeClr val="accent6">
                    <a:lumMod val="75000"/>
                  </a:schemeClr>
                </a:solidFill>
                <a:latin typeface="Times New Roman" panose="02020603050405020304" pitchFamily="18" charset="0"/>
                <a:cs typeface="Times New Roman" panose="02020603050405020304" pitchFamily="18" charset="0"/>
              </a:rPr>
              <a:t>Neutral</a:t>
            </a:r>
            <a:endParaRPr lang="en-US" sz="2400" baseline="300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NaCl</a:t>
            </a:r>
            <a:r>
              <a:rPr lang="en-US" sz="2400" baseline="-25000" dirty="0">
                <a:latin typeface="Times New Roman" panose="02020603050405020304" pitchFamily="18" charset="0"/>
                <a:cs typeface="Times New Roman" panose="02020603050405020304" pitchFamily="18" charset="0"/>
              </a:rPr>
              <a:t>(AQ) </a:t>
            </a:r>
            <a:r>
              <a:rPr lang="en-US" sz="2400" b="1" dirty="0">
                <a:solidFill>
                  <a:schemeClr val="accent6">
                    <a:lumMod val="75000"/>
                  </a:schemeClr>
                </a:solidFill>
                <a:latin typeface="Times New Roman" panose="02020603050405020304" pitchFamily="18" charset="0"/>
                <a:cs typeface="Times New Roman" panose="02020603050405020304" pitchFamily="18" charset="0"/>
              </a:rPr>
              <a:t>Neutral</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HOH</a:t>
            </a:r>
            <a:r>
              <a:rPr lang="en-US" sz="2400" baseline="-25000" dirty="0">
                <a:latin typeface="Times New Roman" panose="02020603050405020304" pitchFamily="18" charset="0"/>
                <a:cs typeface="Times New Roman" panose="02020603050405020304" pitchFamily="18" charset="0"/>
              </a:rPr>
              <a:t>(L)   </a:t>
            </a: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Alternate Acid or Neutral!</a:t>
            </a:r>
            <a:endParaRPr lang="en-US" sz="2400" b="1"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a:t>
            </a:r>
            <a:r>
              <a:rPr lang="en-US" sz="2400" baseline="-25000" dirty="0">
                <a:latin typeface="Times New Roman" panose="02020603050405020304" pitchFamily="18" charset="0"/>
                <a:cs typeface="Times New Roman" panose="02020603050405020304" pitchFamily="18" charset="0"/>
              </a:rPr>
              <a:t>6</a:t>
            </a:r>
            <a:r>
              <a:rPr lang="en-US" sz="2400" dirty="0">
                <a:latin typeface="Times New Roman" panose="02020603050405020304" pitchFamily="18" charset="0"/>
                <a:cs typeface="Times New Roman" panose="02020603050405020304" pitchFamily="18" charset="0"/>
              </a:rPr>
              <a:t>H</a:t>
            </a:r>
            <a:r>
              <a:rPr lang="en-US" sz="2400" baseline="-25000" dirty="0">
                <a:latin typeface="Times New Roman" panose="02020603050405020304" pitchFamily="18" charset="0"/>
                <a:cs typeface="Times New Roman" panose="02020603050405020304" pitchFamily="18" charset="0"/>
              </a:rPr>
              <a:t>14(G) </a:t>
            </a:r>
            <a:r>
              <a:rPr lang="en-US" sz="2400" b="1" dirty="0">
                <a:solidFill>
                  <a:schemeClr val="accent6">
                    <a:lumMod val="75000"/>
                  </a:schemeClr>
                </a:solidFill>
                <a:latin typeface="Times New Roman" panose="02020603050405020304" pitchFamily="18" charset="0"/>
                <a:cs typeface="Times New Roman" panose="02020603050405020304" pitchFamily="18" charset="0"/>
              </a:rPr>
              <a:t>Neutral</a:t>
            </a:r>
            <a:endParaRPr lang="en-US" sz="2400" baseline="-250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a:t>
            </a:r>
            <a:r>
              <a:rPr lang="en-US" sz="2400" baseline="-25000" dirty="0">
                <a:latin typeface="Times New Roman" panose="02020603050405020304" pitchFamily="18" charset="0"/>
                <a:cs typeface="Times New Roman" panose="02020603050405020304" pitchFamily="18" charset="0"/>
              </a:rPr>
              <a:t>6</a:t>
            </a:r>
            <a:r>
              <a:rPr lang="en-US" sz="2400" dirty="0">
                <a:latin typeface="Times New Roman" panose="02020603050405020304" pitchFamily="18" charset="0"/>
                <a:cs typeface="Times New Roman" panose="02020603050405020304" pitchFamily="18" charset="0"/>
              </a:rPr>
              <a:t>H</a:t>
            </a:r>
            <a:r>
              <a:rPr lang="en-US" sz="2400" baseline="-25000" dirty="0">
                <a:latin typeface="Times New Roman" panose="02020603050405020304" pitchFamily="18" charset="0"/>
                <a:cs typeface="Times New Roman" panose="02020603050405020304" pitchFamily="18" charset="0"/>
              </a:rPr>
              <a:t>12</a:t>
            </a:r>
            <a:r>
              <a:rPr lang="en-US" sz="2400" dirty="0">
                <a:latin typeface="Times New Roman" panose="02020603050405020304" pitchFamily="18" charset="0"/>
                <a:cs typeface="Times New Roman" panose="02020603050405020304" pitchFamily="18" charset="0"/>
              </a:rPr>
              <a:t>O</a:t>
            </a:r>
            <a:r>
              <a:rPr lang="en-US" sz="2400" baseline="-25000" dirty="0">
                <a:latin typeface="Times New Roman" panose="02020603050405020304" pitchFamily="18" charset="0"/>
                <a:cs typeface="Times New Roman" panose="02020603050405020304" pitchFamily="18" charset="0"/>
              </a:rPr>
              <a:t>6(AQ) </a:t>
            </a:r>
            <a:r>
              <a:rPr lang="en-US" sz="2400" b="1" dirty="0">
                <a:solidFill>
                  <a:schemeClr val="accent6">
                    <a:lumMod val="75000"/>
                  </a:schemeClr>
                </a:solidFill>
                <a:latin typeface="Times New Roman" panose="02020603050405020304" pitchFamily="18" charset="0"/>
                <a:cs typeface="Times New Roman" panose="02020603050405020304" pitchFamily="18" charset="0"/>
              </a:rPr>
              <a:t>Neutral</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SO</a:t>
            </a:r>
            <a:r>
              <a:rPr lang="en-US" sz="2400" baseline="-25000" dirty="0">
                <a:latin typeface="Times New Roman" panose="02020603050405020304" pitchFamily="18" charset="0"/>
                <a:cs typeface="Times New Roman" panose="02020603050405020304" pitchFamily="18" charset="0"/>
              </a:rPr>
              <a:t>4(AQ)   </a:t>
            </a:r>
            <a:r>
              <a:rPr lang="en-US" sz="2400" b="1" dirty="0">
                <a:solidFill>
                  <a:srgbClr val="FF0000"/>
                </a:solidFill>
                <a:latin typeface="Times New Roman" panose="02020603050405020304" pitchFamily="18" charset="0"/>
                <a:cs typeface="Times New Roman" panose="02020603050405020304" pitchFamily="18" charset="0"/>
              </a:rPr>
              <a:t>Arrhenius Acid</a:t>
            </a:r>
          </a:p>
        </p:txBody>
      </p:sp>
      <p:sp>
        <p:nvSpPr>
          <p:cNvPr id="4" name="TextBox 3">
            <a:extLst>
              <a:ext uri="{FF2B5EF4-FFF2-40B4-BE49-F238E27FC236}">
                <a16:creationId xmlns:a16="http://schemas.microsoft.com/office/drawing/2014/main" id="{6B8E837D-3580-428D-A101-6DE9BC176407}"/>
              </a:ext>
            </a:extLst>
          </p:cNvPr>
          <p:cNvSpPr txBox="1"/>
          <p:nvPr/>
        </p:nvSpPr>
        <p:spPr>
          <a:xfrm>
            <a:off x="5798893" y="267609"/>
            <a:ext cx="6044061" cy="637097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Mg(OH)</a:t>
            </a:r>
            <a:r>
              <a:rPr lang="en-US" sz="2400" baseline="-25000" dirty="0">
                <a:latin typeface="Times New Roman" panose="02020603050405020304" pitchFamily="18" charset="0"/>
                <a:cs typeface="Times New Roman" panose="02020603050405020304" pitchFamily="18" charset="0"/>
              </a:rPr>
              <a:t>2(AQ)   </a:t>
            </a:r>
            <a:r>
              <a:rPr lang="en-US" sz="2400" b="1" dirty="0">
                <a:solidFill>
                  <a:srgbClr val="000099"/>
                </a:solidFill>
                <a:latin typeface="Times New Roman" panose="02020603050405020304" pitchFamily="18" charset="0"/>
                <a:cs typeface="Times New Roman" panose="02020603050405020304" pitchFamily="18" charset="0"/>
              </a:rPr>
              <a:t>Arrhenius Base</a:t>
            </a:r>
            <a:endParaRPr lang="en-US" sz="2400" b="1"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KNO</a:t>
            </a:r>
            <a:r>
              <a:rPr lang="en-US" sz="2400" baseline="-25000" dirty="0">
                <a:latin typeface="Times New Roman" panose="02020603050405020304" pitchFamily="18" charset="0"/>
                <a:cs typeface="Times New Roman" panose="02020603050405020304" pitchFamily="18" charset="0"/>
              </a:rPr>
              <a:t>3(AQ) </a:t>
            </a:r>
            <a:r>
              <a:rPr lang="en-US" sz="2400" b="1" dirty="0">
                <a:solidFill>
                  <a:schemeClr val="accent6">
                    <a:lumMod val="75000"/>
                  </a:schemeClr>
                </a:solidFill>
                <a:latin typeface="Times New Roman" panose="02020603050405020304" pitchFamily="18" charset="0"/>
                <a:cs typeface="Times New Roman" panose="02020603050405020304" pitchFamily="18" charset="0"/>
              </a:rPr>
              <a:t>Neutral</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KOH</a:t>
            </a:r>
            <a:r>
              <a:rPr lang="en-US" sz="2400" baseline="-25000" dirty="0">
                <a:latin typeface="Times New Roman" panose="02020603050405020304" pitchFamily="18" charset="0"/>
                <a:cs typeface="Times New Roman" panose="02020603050405020304" pitchFamily="18" charset="0"/>
              </a:rPr>
              <a:t>(AQ)   </a:t>
            </a:r>
            <a:r>
              <a:rPr lang="en-US" sz="2400" b="1" dirty="0">
                <a:solidFill>
                  <a:srgbClr val="000099"/>
                </a:solidFill>
                <a:latin typeface="Times New Roman" panose="02020603050405020304" pitchFamily="18" charset="0"/>
                <a:cs typeface="Times New Roman" panose="02020603050405020304" pitchFamily="18" charset="0"/>
              </a:rPr>
              <a:t>Arrhenius Base</a:t>
            </a:r>
            <a:endParaRPr lang="en-US" sz="2400" b="1"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CH</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COOH</a:t>
            </a:r>
            <a:r>
              <a:rPr lang="en-US" sz="2400" baseline="-25000" dirty="0">
                <a:latin typeface="Times New Roman" panose="02020603050405020304" pitchFamily="18" charset="0"/>
                <a:cs typeface="Times New Roman" panose="02020603050405020304" pitchFamily="18" charset="0"/>
              </a:rPr>
              <a:t>(AQ)   </a:t>
            </a:r>
            <a:r>
              <a:rPr lang="en-US" sz="2400" b="1" dirty="0">
                <a:solidFill>
                  <a:srgbClr val="FF0000"/>
                </a:solidFill>
                <a:latin typeface="Times New Roman" panose="02020603050405020304" pitchFamily="18" charset="0"/>
                <a:cs typeface="Times New Roman" panose="02020603050405020304" pitchFamily="18" charset="0"/>
              </a:rPr>
              <a:t>Arrhenius Acid</a:t>
            </a:r>
            <a:endParaRPr lang="en-US" sz="2400" b="1"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CH</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CH</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OH    </a:t>
            </a:r>
            <a:r>
              <a:rPr lang="en-US" sz="2400" b="1" dirty="0">
                <a:solidFill>
                  <a:schemeClr val="accent6">
                    <a:lumMod val="75000"/>
                  </a:schemeClr>
                </a:solidFill>
                <a:latin typeface="Times New Roman" panose="02020603050405020304" pitchFamily="18" charset="0"/>
                <a:cs typeface="Times New Roman" panose="02020603050405020304" pitchFamily="18" charset="0"/>
              </a:rPr>
              <a:t>Neutral</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HC</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H</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O</a:t>
            </a:r>
            <a:r>
              <a:rPr lang="en-US" sz="2400" baseline="-25000" dirty="0">
                <a:latin typeface="Times New Roman" panose="02020603050405020304" pitchFamily="18" charset="0"/>
                <a:cs typeface="Times New Roman" panose="02020603050405020304" pitchFamily="18" charset="0"/>
              </a:rPr>
              <a:t>2(AQ)    </a:t>
            </a:r>
            <a:r>
              <a:rPr lang="en-US" sz="2400" b="1" dirty="0">
                <a:solidFill>
                  <a:srgbClr val="FF0000"/>
                </a:solidFill>
                <a:latin typeface="Times New Roman" panose="02020603050405020304" pitchFamily="18" charset="0"/>
                <a:cs typeface="Times New Roman" panose="02020603050405020304" pitchFamily="18" charset="0"/>
              </a:rPr>
              <a:t>Arrhenius Acid</a:t>
            </a:r>
            <a:endParaRPr lang="en-US" sz="2400" b="1"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H</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OH</a:t>
            </a:r>
            <a:r>
              <a:rPr lang="en-US" sz="2400" baseline="-25000" dirty="0">
                <a:latin typeface="Times New Roman" panose="02020603050405020304" pitchFamily="18" charset="0"/>
                <a:cs typeface="Times New Roman" panose="02020603050405020304" pitchFamily="18" charset="0"/>
              </a:rPr>
              <a:t>(L) </a:t>
            </a:r>
            <a:r>
              <a:rPr lang="en-US" sz="2400" b="1" dirty="0">
                <a:solidFill>
                  <a:schemeClr val="accent6">
                    <a:lumMod val="75000"/>
                  </a:schemeClr>
                </a:solidFill>
                <a:latin typeface="Times New Roman" panose="02020603050405020304" pitchFamily="18" charset="0"/>
                <a:cs typeface="Times New Roman" panose="02020603050405020304" pitchFamily="18" charset="0"/>
              </a:rPr>
              <a:t>Neutral</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CH</a:t>
            </a:r>
            <a:r>
              <a:rPr lang="en-US" sz="2400" baseline="-25000" dirty="0">
                <a:latin typeface="Times New Roman" panose="02020603050405020304" pitchFamily="18" charset="0"/>
                <a:cs typeface="Times New Roman" panose="02020603050405020304" pitchFamily="18" charset="0"/>
              </a:rPr>
              <a:t>4(G) </a:t>
            </a:r>
            <a:r>
              <a:rPr lang="en-US" sz="2400" b="1" dirty="0">
                <a:solidFill>
                  <a:schemeClr val="accent6">
                    <a:lumMod val="75000"/>
                  </a:schemeClr>
                </a:solidFill>
                <a:latin typeface="Times New Roman" panose="02020603050405020304" pitchFamily="18" charset="0"/>
                <a:cs typeface="Times New Roman" panose="02020603050405020304" pitchFamily="18" charset="0"/>
              </a:rPr>
              <a:t>Neutral</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CO</a:t>
            </a:r>
            <a:r>
              <a:rPr lang="en-US" sz="2400" baseline="-25000" dirty="0">
                <a:latin typeface="Times New Roman" panose="02020603050405020304" pitchFamily="18" charset="0"/>
                <a:cs typeface="Times New Roman" panose="02020603050405020304" pitchFamily="18" charset="0"/>
              </a:rPr>
              <a:t>3(AQ)    </a:t>
            </a:r>
            <a:r>
              <a:rPr lang="en-US" sz="2400" b="1" dirty="0">
                <a:solidFill>
                  <a:srgbClr val="FF0000"/>
                </a:solidFill>
                <a:latin typeface="Times New Roman" panose="02020603050405020304" pitchFamily="18" charset="0"/>
                <a:cs typeface="Times New Roman" panose="02020603050405020304" pitchFamily="18" charset="0"/>
              </a:rPr>
              <a:t>Arrhenius Acid</a:t>
            </a:r>
          </a:p>
        </p:txBody>
      </p:sp>
    </p:spTree>
    <p:extLst>
      <p:ext uri="{BB962C8B-B14F-4D97-AF65-F5344CB8AC3E}">
        <p14:creationId xmlns:p14="http://schemas.microsoft.com/office/powerpoint/2010/main" val="12450330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670001-750D-48C6-9DC1-88E7F811E09F}"/>
              </a:ext>
            </a:extLst>
          </p:cNvPr>
          <p:cNvSpPr txBox="1"/>
          <p:nvPr/>
        </p:nvSpPr>
        <p:spPr>
          <a:xfrm>
            <a:off x="145774" y="115100"/>
            <a:ext cx="6745356" cy="1200329"/>
          </a:xfrm>
          <a:prstGeom prst="rect">
            <a:avLst/>
          </a:prstGeom>
          <a:noFill/>
        </p:spPr>
        <p:txBody>
          <a:bodyPr wrap="square" rtlCol="0">
            <a:spAutoFit/>
          </a:bodyPr>
          <a:lstStyle/>
          <a:p>
            <a:r>
              <a:rPr lang="en-US" dirty="0"/>
              <a:t>Looking at each species, determine if it’s an atom in the ground state,</a:t>
            </a:r>
            <a:br>
              <a:rPr lang="en-US" dirty="0"/>
            </a:br>
            <a:r>
              <a:rPr lang="en-US" dirty="0"/>
              <a:t>an atom in the excited state, a cation or an anion.  </a:t>
            </a:r>
            <a:br>
              <a:rPr lang="en-US" dirty="0"/>
            </a:br>
            <a:r>
              <a:rPr lang="en-US" dirty="0"/>
              <a:t>If it’s an ion, state the charge of that ion. </a:t>
            </a:r>
          </a:p>
          <a:p>
            <a:endParaRPr lang="en-US" dirty="0"/>
          </a:p>
        </p:txBody>
      </p:sp>
      <p:sp>
        <p:nvSpPr>
          <p:cNvPr id="3" name="TextBox 2">
            <a:extLst>
              <a:ext uri="{FF2B5EF4-FFF2-40B4-BE49-F238E27FC236}">
                <a16:creationId xmlns:a16="http://schemas.microsoft.com/office/drawing/2014/main" id="{CBA64D52-A939-4A7C-A188-DD1A63A25846}"/>
              </a:ext>
            </a:extLst>
          </p:cNvPr>
          <p:cNvSpPr txBox="1"/>
          <p:nvPr/>
        </p:nvSpPr>
        <p:spPr>
          <a:xfrm>
            <a:off x="6891130" y="0"/>
            <a:ext cx="4280452" cy="6524863"/>
          </a:xfrm>
          <a:prstGeom prst="rect">
            <a:avLst/>
          </a:prstGeom>
          <a:noFill/>
        </p:spPr>
        <p:txBody>
          <a:bodyPr wrap="square" rtlCol="0">
            <a:spAutoFit/>
          </a:bodyPr>
          <a:lstStyle/>
          <a:p>
            <a:r>
              <a:rPr lang="en-US" sz="2200" dirty="0">
                <a:latin typeface="Times New Roman" panose="02020603050405020304" pitchFamily="18" charset="0"/>
                <a:cs typeface="Times New Roman" panose="02020603050405020304" pitchFamily="18" charset="0"/>
              </a:rPr>
              <a:t>1.   Al 2-8</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2.   B  2-2-1</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3.  P 2-8-8</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4.   Zr  2-8-18-10-1-1</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5.   Ne 2-7-1</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6.   Fe 2-8-14</a:t>
            </a:r>
          </a:p>
          <a:p>
            <a:r>
              <a:rPr lang="en-US" sz="2200" dirty="0">
                <a:latin typeface="Times New Roman" panose="02020603050405020304" pitchFamily="18" charset="0"/>
                <a:cs typeface="Times New Roman" panose="02020603050405020304" pitchFamily="18" charset="0"/>
              </a:rPr>
              <a:t> </a:t>
            </a:r>
          </a:p>
          <a:p>
            <a:r>
              <a:rPr lang="en-US" sz="2200" dirty="0">
                <a:latin typeface="Times New Roman" panose="02020603050405020304" pitchFamily="18" charset="0"/>
                <a:cs typeface="Times New Roman" panose="02020603050405020304" pitchFamily="18" charset="0"/>
              </a:rPr>
              <a:t>7.   Mg 2-7-3</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8.   N 2-8</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9.   Ar 2-7-8-1</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10.  K 2-8-8-1</a:t>
            </a:r>
          </a:p>
        </p:txBody>
      </p:sp>
    </p:spTree>
    <p:extLst>
      <p:ext uri="{BB962C8B-B14F-4D97-AF65-F5344CB8AC3E}">
        <p14:creationId xmlns:p14="http://schemas.microsoft.com/office/powerpoint/2010/main" val="3321050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1251B2-D3B1-481F-A0CD-03307685D634}"/>
              </a:ext>
            </a:extLst>
          </p:cNvPr>
          <p:cNvSpPr txBox="1"/>
          <p:nvPr/>
        </p:nvSpPr>
        <p:spPr>
          <a:xfrm>
            <a:off x="0" y="145773"/>
            <a:ext cx="12192000" cy="2831544"/>
          </a:xfrm>
          <a:prstGeom prst="rect">
            <a:avLst/>
          </a:prstGeom>
          <a:noFill/>
        </p:spPr>
        <p:txBody>
          <a:bodyPr wrap="square" rtlCol="0">
            <a:spAutoFit/>
          </a:bodyPr>
          <a:lstStyle/>
          <a:p>
            <a:r>
              <a:rPr lang="en-US" sz="4000" dirty="0"/>
              <a:t>Neils Bohr described how electrons can become excited when they absorb unique amounts of energy.  When these excited electrons return to the ground state, they emit…</a:t>
            </a:r>
          </a:p>
          <a:p>
            <a:endParaRPr lang="en-US" dirty="0"/>
          </a:p>
        </p:txBody>
      </p:sp>
    </p:spTree>
    <p:extLst>
      <p:ext uri="{BB962C8B-B14F-4D97-AF65-F5344CB8AC3E}">
        <p14:creationId xmlns:p14="http://schemas.microsoft.com/office/powerpoint/2010/main" val="42900966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A64D52-A939-4A7C-A188-DD1A63A25846}"/>
              </a:ext>
            </a:extLst>
          </p:cNvPr>
          <p:cNvSpPr txBox="1"/>
          <p:nvPr/>
        </p:nvSpPr>
        <p:spPr>
          <a:xfrm>
            <a:off x="371059" y="166568"/>
            <a:ext cx="10827027" cy="6524863"/>
          </a:xfrm>
          <a:prstGeom prst="rect">
            <a:avLst/>
          </a:prstGeom>
          <a:noFill/>
        </p:spPr>
        <p:txBody>
          <a:bodyPr wrap="square" rtlCol="0">
            <a:spAutoFit/>
          </a:bodyPr>
          <a:lstStyle/>
          <a:p>
            <a:r>
              <a:rPr lang="en-US" sz="2200" dirty="0">
                <a:latin typeface="Times New Roman" panose="02020603050405020304" pitchFamily="18" charset="0"/>
                <a:cs typeface="Times New Roman" panose="02020603050405020304" pitchFamily="18" charset="0"/>
              </a:rPr>
              <a:t>1.   Al 2-8    </a:t>
            </a:r>
            <a:r>
              <a:rPr lang="en-US" sz="2200" dirty="0">
                <a:solidFill>
                  <a:srgbClr val="FF0000"/>
                </a:solidFill>
                <a:latin typeface="Times New Roman" panose="02020603050405020304" pitchFamily="18" charset="0"/>
                <a:cs typeface="Times New Roman" panose="02020603050405020304" pitchFamily="18" charset="0"/>
              </a:rPr>
              <a:t>Al atoms have 13 electrons, this is the Al</a:t>
            </a:r>
            <a:r>
              <a:rPr lang="en-US" sz="2200" baseline="30000" dirty="0">
                <a:solidFill>
                  <a:srgbClr val="FF0000"/>
                </a:solidFill>
                <a:latin typeface="Times New Roman" panose="02020603050405020304" pitchFamily="18" charset="0"/>
                <a:cs typeface="Times New Roman" panose="02020603050405020304" pitchFamily="18" charset="0"/>
              </a:rPr>
              <a:t>+3</a:t>
            </a:r>
            <a:r>
              <a:rPr lang="en-US" sz="2200" dirty="0">
                <a:solidFill>
                  <a:srgbClr val="FF0000"/>
                </a:solidFill>
                <a:latin typeface="Times New Roman" panose="02020603050405020304" pitchFamily="18" charset="0"/>
                <a:cs typeface="Times New Roman" panose="02020603050405020304" pitchFamily="18" charset="0"/>
              </a:rPr>
              <a:t> cation</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2.   B  2-2-1    </a:t>
            </a:r>
            <a:r>
              <a:rPr lang="en-US" sz="2200" dirty="0">
                <a:solidFill>
                  <a:srgbClr val="FF0000"/>
                </a:solidFill>
                <a:latin typeface="Times New Roman" panose="02020603050405020304" pitchFamily="18" charset="0"/>
                <a:cs typeface="Times New Roman" panose="02020603050405020304" pitchFamily="18" charset="0"/>
              </a:rPr>
              <a:t>Boron has 5 electrons in a 2-3 configuration, this is an excited atom</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3.  P 2-8-8  </a:t>
            </a:r>
            <a:r>
              <a:rPr lang="en-US" sz="2200" dirty="0">
                <a:solidFill>
                  <a:srgbClr val="FF0000"/>
                </a:solidFill>
                <a:latin typeface="Times New Roman" panose="02020603050405020304" pitchFamily="18" charset="0"/>
                <a:cs typeface="Times New Roman" panose="02020603050405020304" pitchFamily="18" charset="0"/>
              </a:rPr>
              <a:t>Arsenic has 33 electrons as an atom, this is the As</a:t>
            </a:r>
            <a:r>
              <a:rPr lang="en-US" sz="2200" baseline="30000" dirty="0">
                <a:solidFill>
                  <a:srgbClr val="FF0000"/>
                </a:solidFill>
                <a:latin typeface="Times New Roman" panose="02020603050405020304" pitchFamily="18" charset="0"/>
                <a:cs typeface="Times New Roman" panose="02020603050405020304" pitchFamily="18" charset="0"/>
              </a:rPr>
              <a:t>-3</a:t>
            </a:r>
            <a:r>
              <a:rPr lang="en-US" sz="2200" dirty="0">
                <a:solidFill>
                  <a:srgbClr val="FF0000"/>
                </a:solidFill>
                <a:latin typeface="Times New Roman" panose="02020603050405020304" pitchFamily="18" charset="0"/>
                <a:cs typeface="Times New Roman" panose="02020603050405020304" pitchFamily="18" charset="0"/>
              </a:rPr>
              <a:t> anion</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4.   Zr  2-8-18-10-1-1   </a:t>
            </a:r>
            <a:r>
              <a:rPr lang="en-US" sz="2200" dirty="0">
                <a:solidFill>
                  <a:srgbClr val="FF0000"/>
                </a:solidFill>
                <a:latin typeface="Times New Roman" panose="02020603050405020304" pitchFamily="18" charset="0"/>
                <a:cs typeface="Times New Roman" panose="02020603050405020304" pitchFamily="18" charset="0"/>
              </a:rPr>
              <a:t>Zr atoms do have 40 electrons, but this one is excited </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5.   Ne 2-7-1 </a:t>
            </a:r>
            <a:r>
              <a:rPr lang="en-US" sz="2200" dirty="0">
                <a:solidFill>
                  <a:srgbClr val="FF0000"/>
                </a:solidFill>
                <a:latin typeface="Times New Roman" panose="02020603050405020304" pitchFamily="18" charset="0"/>
                <a:cs typeface="Times New Roman" panose="02020603050405020304" pitchFamily="18" charset="0"/>
              </a:rPr>
              <a:t>Neon is excited, still has 10e</a:t>
            </a:r>
            <a:r>
              <a:rPr lang="en-US" sz="2200" baseline="30000" dirty="0">
                <a:solidFill>
                  <a:srgbClr val="FF0000"/>
                </a:solidFill>
                <a:latin typeface="Times New Roman" panose="02020603050405020304" pitchFamily="18" charset="0"/>
                <a:cs typeface="Times New Roman" panose="02020603050405020304" pitchFamily="18" charset="0"/>
              </a:rPr>
              <a:t>-1</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6.   Fe 2-8-14  </a:t>
            </a:r>
            <a:r>
              <a:rPr lang="en-US" sz="2200" dirty="0">
                <a:solidFill>
                  <a:srgbClr val="FF0000"/>
                </a:solidFill>
                <a:latin typeface="Times New Roman" panose="02020603050405020304" pitchFamily="18" charset="0"/>
                <a:cs typeface="Times New Roman" panose="02020603050405020304" pitchFamily="18" charset="0"/>
              </a:rPr>
              <a:t>Iron has 26 electrons, this is the Fe</a:t>
            </a:r>
            <a:r>
              <a:rPr lang="en-US" sz="2200" baseline="30000" dirty="0">
                <a:solidFill>
                  <a:srgbClr val="FF0000"/>
                </a:solidFill>
                <a:latin typeface="Times New Roman" panose="02020603050405020304" pitchFamily="18" charset="0"/>
                <a:cs typeface="Times New Roman" panose="02020603050405020304" pitchFamily="18" charset="0"/>
              </a:rPr>
              <a:t>+2</a:t>
            </a:r>
            <a:r>
              <a:rPr lang="en-US" sz="2200" dirty="0">
                <a:solidFill>
                  <a:srgbClr val="FF0000"/>
                </a:solidFill>
                <a:latin typeface="Times New Roman" panose="02020603050405020304" pitchFamily="18" charset="0"/>
                <a:cs typeface="Times New Roman" panose="02020603050405020304" pitchFamily="18" charset="0"/>
              </a:rPr>
              <a:t> cation</a:t>
            </a:r>
          </a:p>
          <a:p>
            <a:r>
              <a:rPr lang="en-US" sz="2200" dirty="0">
                <a:latin typeface="Times New Roman" panose="02020603050405020304" pitchFamily="18" charset="0"/>
                <a:cs typeface="Times New Roman" panose="02020603050405020304" pitchFamily="18" charset="0"/>
              </a:rPr>
              <a:t> </a:t>
            </a:r>
          </a:p>
          <a:p>
            <a:r>
              <a:rPr lang="en-US" sz="2200" dirty="0">
                <a:latin typeface="Times New Roman" panose="02020603050405020304" pitchFamily="18" charset="0"/>
                <a:cs typeface="Times New Roman" panose="02020603050405020304" pitchFamily="18" charset="0"/>
              </a:rPr>
              <a:t>7.   Mg 2-7-3  </a:t>
            </a:r>
            <a:r>
              <a:rPr lang="en-US" sz="2200" dirty="0">
                <a:solidFill>
                  <a:srgbClr val="FF0000"/>
                </a:solidFill>
                <a:latin typeface="Times New Roman" panose="02020603050405020304" pitchFamily="18" charset="0"/>
                <a:cs typeface="Times New Roman" panose="02020603050405020304" pitchFamily="18" charset="0"/>
              </a:rPr>
              <a:t>Mg atoms do have 12 electrons, this one is excited </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8.   N 2-8   </a:t>
            </a:r>
            <a:r>
              <a:rPr lang="en-US" sz="2200" dirty="0">
                <a:solidFill>
                  <a:srgbClr val="FF0000"/>
                </a:solidFill>
                <a:latin typeface="Times New Roman" panose="02020603050405020304" pitchFamily="18" charset="0"/>
                <a:cs typeface="Times New Roman" panose="02020603050405020304" pitchFamily="18" charset="0"/>
              </a:rPr>
              <a:t>Nitrogen atoms are 2-5, this one is the N</a:t>
            </a:r>
            <a:r>
              <a:rPr lang="en-US" sz="2200" baseline="30000" dirty="0">
                <a:solidFill>
                  <a:srgbClr val="FF0000"/>
                </a:solidFill>
                <a:latin typeface="Times New Roman" panose="02020603050405020304" pitchFamily="18" charset="0"/>
                <a:cs typeface="Times New Roman" panose="02020603050405020304" pitchFamily="18" charset="0"/>
              </a:rPr>
              <a:t>-3</a:t>
            </a:r>
            <a:r>
              <a:rPr lang="en-US" sz="2200" dirty="0">
                <a:solidFill>
                  <a:srgbClr val="FF0000"/>
                </a:solidFill>
                <a:latin typeface="Times New Roman" panose="02020603050405020304" pitchFamily="18" charset="0"/>
                <a:cs typeface="Times New Roman" panose="02020603050405020304" pitchFamily="18" charset="0"/>
              </a:rPr>
              <a:t> anion  </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9.   Ar 2-7-8-1  </a:t>
            </a:r>
            <a:r>
              <a:rPr lang="en-US" sz="2200" dirty="0">
                <a:solidFill>
                  <a:srgbClr val="FF0000"/>
                </a:solidFill>
                <a:latin typeface="Times New Roman" panose="02020603050405020304" pitchFamily="18" charset="0"/>
                <a:cs typeface="Times New Roman" panose="02020603050405020304" pitchFamily="18" charset="0"/>
              </a:rPr>
              <a:t>Argon atoms have this many electrons, but this one is excited </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10.  K 2-8-8-1   </a:t>
            </a:r>
            <a:r>
              <a:rPr lang="en-US" sz="2200" dirty="0">
                <a:solidFill>
                  <a:srgbClr val="FF0000"/>
                </a:solidFill>
                <a:latin typeface="Times New Roman" panose="02020603050405020304" pitchFamily="18" charset="0"/>
                <a:cs typeface="Times New Roman" panose="02020603050405020304" pitchFamily="18" charset="0"/>
              </a:rPr>
              <a:t>This is potassium in the ground state</a:t>
            </a:r>
          </a:p>
        </p:txBody>
      </p:sp>
    </p:spTree>
    <p:extLst>
      <p:ext uri="{BB962C8B-B14F-4D97-AF65-F5344CB8AC3E}">
        <p14:creationId xmlns:p14="http://schemas.microsoft.com/office/powerpoint/2010/main" val="35054927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873EB96-8916-46AC-A846-92AA7484B4E6}"/>
              </a:ext>
            </a:extLst>
          </p:cNvPr>
          <p:cNvSpPr txBox="1"/>
          <p:nvPr/>
        </p:nvSpPr>
        <p:spPr>
          <a:xfrm>
            <a:off x="251791" y="318052"/>
            <a:ext cx="11834192" cy="3108543"/>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A student measures the mass and volume of a sample of copper at room temperature and 101.3 kPa. The mass is 48.9 grams and the volume is 5.00 cubic centimeters. The student calculates the density of the sample. What is the percent error of the student’s calculated density?  </a:t>
            </a:r>
            <a:r>
              <a:rPr lang="en-US" sz="3200" dirty="0">
                <a:solidFill>
                  <a:srgbClr val="FF0000"/>
                </a:solidFill>
                <a:latin typeface="Times New Roman" panose="02020603050405020304" pitchFamily="18" charset="0"/>
                <a:cs typeface="Times New Roman" panose="02020603050405020304" pitchFamily="18" charset="0"/>
              </a:rPr>
              <a:t>(great question)</a:t>
            </a:r>
          </a:p>
          <a:p>
            <a:endParaRPr lang="en-US" dirty="0"/>
          </a:p>
          <a:p>
            <a:endParaRPr lang="en-US" dirty="0"/>
          </a:p>
        </p:txBody>
      </p:sp>
    </p:spTree>
    <p:extLst>
      <p:ext uri="{BB962C8B-B14F-4D97-AF65-F5344CB8AC3E}">
        <p14:creationId xmlns:p14="http://schemas.microsoft.com/office/powerpoint/2010/main" val="32963364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873EB96-8916-46AC-A846-92AA7484B4E6}"/>
              </a:ext>
            </a:extLst>
          </p:cNvPr>
          <p:cNvSpPr txBox="1"/>
          <p:nvPr/>
        </p:nvSpPr>
        <p:spPr>
          <a:xfrm>
            <a:off x="251791" y="318052"/>
            <a:ext cx="11834192" cy="3108543"/>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A student measures the mass and volume of a sample of copper at room temperature and 101.3 kPa. The mass is 48.9 grams and the volume is 5.00 cubic centimeters. The student calculates the density of the sample. What is the percent error of the student’s calculated density?  </a:t>
            </a:r>
            <a:r>
              <a:rPr lang="en-US" sz="3200" dirty="0">
                <a:solidFill>
                  <a:srgbClr val="FF0000"/>
                </a:solidFill>
                <a:latin typeface="Times New Roman" panose="02020603050405020304" pitchFamily="18" charset="0"/>
                <a:cs typeface="Times New Roman" panose="02020603050405020304" pitchFamily="18" charset="0"/>
              </a:rPr>
              <a:t>(do the math)</a:t>
            </a:r>
          </a:p>
          <a:p>
            <a:endParaRPr lang="en-US" dirty="0"/>
          </a:p>
          <a:p>
            <a:endParaRPr lang="en-US" dirty="0"/>
          </a:p>
        </p:txBody>
      </p:sp>
      <p:sp>
        <p:nvSpPr>
          <p:cNvPr id="3" name="TextBox 2">
            <a:extLst>
              <a:ext uri="{FF2B5EF4-FFF2-40B4-BE49-F238E27FC236}">
                <a16:creationId xmlns:a16="http://schemas.microsoft.com/office/drawing/2014/main" id="{6A2AF95D-0DC6-4C34-846B-D108B7497429}"/>
              </a:ext>
            </a:extLst>
          </p:cNvPr>
          <p:cNvSpPr txBox="1"/>
          <p:nvPr/>
        </p:nvSpPr>
        <p:spPr>
          <a:xfrm>
            <a:off x="516835" y="3426595"/>
            <a:ext cx="11569148" cy="769441"/>
          </a:xfrm>
          <a:prstGeom prst="rect">
            <a:avLst/>
          </a:prstGeom>
          <a:noFill/>
        </p:spPr>
        <p:txBody>
          <a:bodyPr wrap="square" rtlCol="0">
            <a:spAutoFit/>
          </a:bodyPr>
          <a:lstStyle/>
          <a:p>
            <a:r>
              <a:rPr lang="en-US" sz="4400" dirty="0"/>
              <a:t>D =             =               = 9.78 g/cm</a:t>
            </a:r>
            <a:r>
              <a:rPr lang="en-US" sz="4400" baseline="30000" dirty="0"/>
              <a:t>3   </a:t>
            </a:r>
            <a:r>
              <a:rPr lang="en-US" sz="4400" dirty="0"/>
              <a:t>measured value </a:t>
            </a:r>
            <a:r>
              <a:rPr lang="en-US" dirty="0"/>
              <a:t> </a:t>
            </a:r>
          </a:p>
        </p:txBody>
      </p:sp>
      <p:sp>
        <p:nvSpPr>
          <p:cNvPr id="4" name="TextBox 3">
            <a:extLst>
              <a:ext uri="{FF2B5EF4-FFF2-40B4-BE49-F238E27FC236}">
                <a16:creationId xmlns:a16="http://schemas.microsoft.com/office/drawing/2014/main" id="{0389D388-E2D1-43EA-A2B1-09D616F012AB}"/>
              </a:ext>
            </a:extLst>
          </p:cNvPr>
          <p:cNvSpPr txBox="1"/>
          <p:nvPr/>
        </p:nvSpPr>
        <p:spPr>
          <a:xfrm>
            <a:off x="1258955" y="3272706"/>
            <a:ext cx="1762540" cy="1077218"/>
          </a:xfrm>
          <a:prstGeom prst="rect">
            <a:avLst/>
          </a:prstGeom>
          <a:noFill/>
        </p:spPr>
        <p:txBody>
          <a:bodyPr wrap="square" rtlCol="0">
            <a:spAutoFit/>
          </a:bodyPr>
          <a:lstStyle/>
          <a:p>
            <a:pPr algn="ctr"/>
            <a:r>
              <a:rPr lang="en-US" sz="3200" u="sng" dirty="0"/>
              <a:t>Mass</a:t>
            </a:r>
            <a:r>
              <a:rPr lang="en-US" sz="3200" dirty="0"/>
              <a:t> </a:t>
            </a:r>
            <a:br>
              <a:rPr lang="en-US" sz="3200" dirty="0"/>
            </a:br>
            <a:r>
              <a:rPr lang="en-US" sz="3200" dirty="0"/>
              <a:t>Volume </a:t>
            </a:r>
          </a:p>
        </p:txBody>
      </p:sp>
      <p:sp>
        <p:nvSpPr>
          <p:cNvPr id="5" name="TextBox 4">
            <a:extLst>
              <a:ext uri="{FF2B5EF4-FFF2-40B4-BE49-F238E27FC236}">
                <a16:creationId xmlns:a16="http://schemas.microsoft.com/office/drawing/2014/main" id="{0D0A8749-1E87-4D84-924A-F2208517F750}"/>
              </a:ext>
            </a:extLst>
          </p:cNvPr>
          <p:cNvSpPr txBox="1"/>
          <p:nvPr/>
        </p:nvSpPr>
        <p:spPr>
          <a:xfrm>
            <a:off x="3372678" y="3272706"/>
            <a:ext cx="1762540" cy="1077218"/>
          </a:xfrm>
          <a:prstGeom prst="rect">
            <a:avLst/>
          </a:prstGeom>
          <a:noFill/>
        </p:spPr>
        <p:txBody>
          <a:bodyPr wrap="square" rtlCol="0">
            <a:spAutoFit/>
          </a:bodyPr>
          <a:lstStyle/>
          <a:p>
            <a:pPr algn="ctr"/>
            <a:r>
              <a:rPr lang="en-US" sz="3200" u="sng" dirty="0"/>
              <a:t>48.9 g</a:t>
            </a:r>
            <a:r>
              <a:rPr lang="en-US" sz="3200" dirty="0"/>
              <a:t> </a:t>
            </a:r>
            <a:br>
              <a:rPr lang="en-US" sz="3200" dirty="0"/>
            </a:br>
            <a:r>
              <a:rPr lang="en-US" sz="3200" dirty="0"/>
              <a:t>5.00 cm</a:t>
            </a:r>
            <a:r>
              <a:rPr lang="en-US" sz="3200" baseline="30000" dirty="0"/>
              <a:t>3</a:t>
            </a:r>
            <a:r>
              <a:rPr lang="en-US" sz="3200" dirty="0"/>
              <a:t> </a:t>
            </a:r>
          </a:p>
        </p:txBody>
      </p:sp>
      <p:sp>
        <p:nvSpPr>
          <p:cNvPr id="6" name="TextBox 5">
            <a:extLst>
              <a:ext uri="{FF2B5EF4-FFF2-40B4-BE49-F238E27FC236}">
                <a16:creationId xmlns:a16="http://schemas.microsoft.com/office/drawing/2014/main" id="{97E67503-3762-4937-8308-133C06C7BA9A}"/>
              </a:ext>
            </a:extLst>
          </p:cNvPr>
          <p:cNvSpPr txBox="1"/>
          <p:nvPr/>
        </p:nvSpPr>
        <p:spPr>
          <a:xfrm>
            <a:off x="516835" y="5156004"/>
            <a:ext cx="11569148" cy="769441"/>
          </a:xfrm>
          <a:prstGeom prst="rect">
            <a:avLst/>
          </a:prstGeom>
          <a:noFill/>
        </p:spPr>
        <p:txBody>
          <a:bodyPr wrap="square" rtlCol="0">
            <a:spAutoFit/>
          </a:bodyPr>
          <a:lstStyle/>
          <a:p>
            <a:r>
              <a:rPr lang="en-US" sz="4400" dirty="0">
                <a:solidFill>
                  <a:srgbClr val="000099"/>
                </a:solidFill>
              </a:rPr>
              <a:t>%Error =                X 100% =                  = </a:t>
            </a:r>
            <a:r>
              <a:rPr lang="en-US" sz="4400" dirty="0"/>
              <a:t> </a:t>
            </a:r>
            <a:r>
              <a:rPr lang="en-US" sz="4400" dirty="0">
                <a:solidFill>
                  <a:srgbClr val="FF0000"/>
                </a:solidFill>
              </a:rPr>
              <a:t>+ 9.15%               </a:t>
            </a:r>
            <a:endParaRPr lang="en-US" dirty="0">
              <a:solidFill>
                <a:srgbClr val="FF0000"/>
              </a:solidFill>
            </a:endParaRPr>
          </a:p>
        </p:txBody>
      </p:sp>
      <p:sp>
        <p:nvSpPr>
          <p:cNvPr id="7" name="TextBox 6">
            <a:extLst>
              <a:ext uri="{FF2B5EF4-FFF2-40B4-BE49-F238E27FC236}">
                <a16:creationId xmlns:a16="http://schemas.microsoft.com/office/drawing/2014/main" id="{E607C9B5-401B-4BE0-BF50-B325284BA7F5}"/>
              </a:ext>
            </a:extLst>
          </p:cNvPr>
          <p:cNvSpPr txBox="1"/>
          <p:nvPr/>
        </p:nvSpPr>
        <p:spPr>
          <a:xfrm>
            <a:off x="2789581" y="5002115"/>
            <a:ext cx="1762540" cy="1077218"/>
          </a:xfrm>
          <a:prstGeom prst="rect">
            <a:avLst/>
          </a:prstGeom>
          <a:noFill/>
        </p:spPr>
        <p:txBody>
          <a:bodyPr wrap="square" rtlCol="0">
            <a:spAutoFit/>
          </a:bodyPr>
          <a:lstStyle/>
          <a:p>
            <a:pPr algn="ctr"/>
            <a:r>
              <a:rPr lang="en-US" sz="3200" u="sng" dirty="0">
                <a:solidFill>
                  <a:srgbClr val="000099"/>
                </a:solidFill>
              </a:rPr>
              <a:t>MV - AV</a:t>
            </a:r>
            <a:r>
              <a:rPr lang="en-US" sz="3200" dirty="0">
                <a:solidFill>
                  <a:srgbClr val="000099"/>
                </a:solidFill>
              </a:rPr>
              <a:t> </a:t>
            </a:r>
            <a:br>
              <a:rPr lang="en-US" sz="3200" dirty="0">
                <a:solidFill>
                  <a:srgbClr val="000099"/>
                </a:solidFill>
              </a:rPr>
            </a:br>
            <a:r>
              <a:rPr lang="en-US" sz="3200" dirty="0" err="1">
                <a:solidFill>
                  <a:srgbClr val="000099"/>
                </a:solidFill>
              </a:rPr>
              <a:t>AV</a:t>
            </a:r>
            <a:r>
              <a:rPr lang="en-US" sz="3200" dirty="0">
                <a:solidFill>
                  <a:srgbClr val="000099"/>
                </a:solidFill>
              </a:rPr>
              <a:t> </a:t>
            </a:r>
          </a:p>
        </p:txBody>
      </p:sp>
      <p:sp>
        <p:nvSpPr>
          <p:cNvPr id="8" name="TextBox 7">
            <a:extLst>
              <a:ext uri="{FF2B5EF4-FFF2-40B4-BE49-F238E27FC236}">
                <a16:creationId xmlns:a16="http://schemas.microsoft.com/office/drawing/2014/main" id="{6269E45C-A279-4275-8F18-C6846E670F18}"/>
              </a:ext>
            </a:extLst>
          </p:cNvPr>
          <p:cNvSpPr txBox="1"/>
          <p:nvPr/>
        </p:nvSpPr>
        <p:spPr>
          <a:xfrm>
            <a:off x="6758611" y="5002115"/>
            <a:ext cx="2146850" cy="1077218"/>
          </a:xfrm>
          <a:prstGeom prst="rect">
            <a:avLst/>
          </a:prstGeom>
          <a:noFill/>
        </p:spPr>
        <p:txBody>
          <a:bodyPr wrap="square" rtlCol="0">
            <a:spAutoFit/>
          </a:bodyPr>
          <a:lstStyle/>
          <a:p>
            <a:pPr algn="ctr"/>
            <a:r>
              <a:rPr lang="en-US" sz="3200" u="sng" dirty="0">
                <a:solidFill>
                  <a:srgbClr val="000099"/>
                </a:solidFill>
              </a:rPr>
              <a:t>9.78 – 8.96</a:t>
            </a:r>
            <a:r>
              <a:rPr lang="en-US" sz="3200" dirty="0">
                <a:solidFill>
                  <a:srgbClr val="000099"/>
                </a:solidFill>
              </a:rPr>
              <a:t> </a:t>
            </a:r>
            <a:br>
              <a:rPr lang="en-US" sz="3200" dirty="0">
                <a:solidFill>
                  <a:srgbClr val="000099"/>
                </a:solidFill>
              </a:rPr>
            </a:br>
            <a:r>
              <a:rPr lang="en-US" sz="3200" dirty="0">
                <a:solidFill>
                  <a:srgbClr val="000099"/>
                </a:solidFill>
              </a:rPr>
              <a:t>8.96</a:t>
            </a:r>
          </a:p>
        </p:txBody>
      </p:sp>
    </p:spTree>
    <p:extLst>
      <p:ext uri="{BB962C8B-B14F-4D97-AF65-F5344CB8AC3E}">
        <p14:creationId xmlns:p14="http://schemas.microsoft.com/office/powerpoint/2010/main" val="14111775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AF16A7-DDFD-4F94-885E-D1BB473DE051}"/>
              </a:ext>
            </a:extLst>
          </p:cNvPr>
          <p:cNvSpPr txBox="1"/>
          <p:nvPr/>
        </p:nvSpPr>
        <p:spPr>
          <a:xfrm>
            <a:off x="0" y="0"/>
            <a:ext cx="5565913" cy="6001643"/>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Properly name these compounds</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KOH</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K</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SO</a:t>
            </a:r>
            <a:r>
              <a:rPr lang="en-US" sz="3200" baseline="-25000" dirty="0">
                <a:latin typeface="Times New Roman" panose="02020603050405020304" pitchFamily="18" charset="0"/>
                <a:cs typeface="Times New Roman" panose="02020603050405020304" pitchFamily="18" charset="0"/>
              </a:rPr>
              <a:t>4</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TiCl</a:t>
            </a:r>
            <a:r>
              <a:rPr lang="en-US" sz="3200" baseline="-25000" dirty="0">
                <a:latin typeface="Times New Roman" panose="02020603050405020304" pitchFamily="18" charset="0"/>
                <a:cs typeface="Times New Roman" panose="02020603050405020304" pitchFamily="18" charset="0"/>
              </a:rPr>
              <a:t>3</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ZnBr</a:t>
            </a:r>
            <a:r>
              <a:rPr lang="en-US" sz="3200" baseline="-25000" dirty="0">
                <a:latin typeface="Times New Roman" panose="02020603050405020304" pitchFamily="18" charset="0"/>
                <a:cs typeface="Times New Roman" panose="02020603050405020304" pitchFamily="18" charset="0"/>
              </a:rPr>
              <a:t>2</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ScF</a:t>
            </a:r>
            <a:r>
              <a:rPr lang="en-US" sz="3200" baseline="-25000" dirty="0">
                <a:latin typeface="Times New Roman" panose="02020603050405020304" pitchFamily="18" charset="0"/>
                <a:cs typeface="Times New Roman" panose="02020603050405020304" pitchFamily="18" charset="0"/>
              </a:rPr>
              <a:t>3</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F11B3425-3718-428F-92C7-36F7E4E4B7CB}"/>
              </a:ext>
            </a:extLst>
          </p:cNvPr>
          <p:cNvSpPr txBox="1"/>
          <p:nvPr/>
        </p:nvSpPr>
        <p:spPr>
          <a:xfrm>
            <a:off x="5764696" y="0"/>
            <a:ext cx="6520069" cy="369332"/>
          </a:xfrm>
          <a:prstGeom prst="rect">
            <a:avLst/>
          </a:prstGeom>
          <a:noFill/>
        </p:spPr>
        <p:txBody>
          <a:bodyPr wrap="square" rtlCol="0">
            <a:spAutoFit/>
          </a:bodyPr>
          <a:lstStyle/>
          <a:p>
            <a:r>
              <a:rPr lang="en-US" dirty="0"/>
              <a:t> </a:t>
            </a:r>
          </a:p>
        </p:txBody>
      </p:sp>
      <p:sp>
        <p:nvSpPr>
          <p:cNvPr id="4" name="TextBox 3">
            <a:extLst>
              <a:ext uri="{FF2B5EF4-FFF2-40B4-BE49-F238E27FC236}">
                <a16:creationId xmlns:a16="http://schemas.microsoft.com/office/drawing/2014/main" id="{111599F2-D0DB-4DD7-A4B9-52F2A4CD58A7}"/>
              </a:ext>
            </a:extLst>
          </p:cNvPr>
          <p:cNvSpPr txBox="1"/>
          <p:nvPr/>
        </p:nvSpPr>
        <p:spPr>
          <a:xfrm>
            <a:off x="5877338" y="834887"/>
            <a:ext cx="6294783" cy="5786199"/>
          </a:xfrm>
          <a:prstGeom prst="rect">
            <a:avLst/>
          </a:prstGeom>
          <a:noFill/>
        </p:spPr>
        <p:txBody>
          <a:bodyPr wrap="square" rtlCol="0">
            <a:spAutoFit/>
          </a:bodyPr>
          <a:lstStyle/>
          <a:p>
            <a:pPr lvl="0"/>
            <a:r>
              <a:rPr lang="en-US" sz="3200" dirty="0">
                <a:solidFill>
                  <a:prstClr val="black"/>
                </a:solidFill>
                <a:latin typeface="Times New Roman" panose="02020603050405020304" pitchFamily="18" charset="0"/>
                <a:cs typeface="Times New Roman" panose="02020603050405020304" pitchFamily="18" charset="0"/>
              </a:rPr>
              <a:t>CO</a:t>
            </a:r>
            <a:r>
              <a:rPr lang="en-US" sz="3200" baseline="-25000" dirty="0">
                <a:solidFill>
                  <a:prstClr val="black"/>
                </a:solidFill>
                <a:latin typeface="Times New Roman" panose="02020603050405020304" pitchFamily="18" charset="0"/>
                <a:cs typeface="Times New Roman" panose="02020603050405020304" pitchFamily="18" charset="0"/>
              </a:rPr>
              <a:t>2</a:t>
            </a:r>
            <a:endParaRPr lang="en-US" sz="3200" dirty="0">
              <a:solidFill>
                <a:prstClr val="black"/>
              </a:solidFill>
              <a:latin typeface="Times New Roman" panose="02020603050405020304" pitchFamily="18" charset="0"/>
              <a:cs typeface="Times New Roman" panose="02020603050405020304" pitchFamily="18" charset="0"/>
            </a:endParaRPr>
          </a:p>
          <a:p>
            <a:pPr lvl="0"/>
            <a:endParaRPr lang="en-US" sz="3200" dirty="0">
              <a:solidFill>
                <a:prstClr val="black"/>
              </a:solidFill>
              <a:latin typeface="Times New Roman" panose="02020603050405020304" pitchFamily="18" charset="0"/>
              <a:cs typeface="Times New Roman" panose="02020603050405020304" pitchFamily="18" charset="0"/>
            </a:endParaRPr>
          </a:p>
          <a:p>
            <a:pPr lvl="0"/>
            <a:r>
              <a:rPr lang="en-US" sz="3200" dirty="0">
                <a:solidFill>
                  <a:prstClr val="black"/>
                </a:solidFill>
                <a:latin typeface="Times New Roman" panose="02020603050405020304" pitchFamily="18" charset="0"/>
                <a:cs typeface="Times New Roman" panose="02020603050405020304" pitchFamily="18" charset="0"/>
              </a:rPr>
              <a:t>Rb</a:t>
            </a:r>
            <a:r>
              <a:rPr lang="en-US" sz="3200" baseline="-25000" dirty="0">
                <a:solidFill>
                  <a:prstClr val="black"/>
                </a:solidFill>
                <a:latin typeface="Times New Roman" panose="02020603050405020304" pitchFamily="18" charset="0"/>
                <a:cs typeface="Times New Roman" panose="02020603050405020304" pitchFamily="18" charset="0"/>
              </a:rPr>
              <a:t>3</a:t>
            </a:r>
            <a:r>
              <a:rPr lang="en-US" sz="3200" dirty="0">
                <a:solidFill>
                  <a:prstClr val="black"/>
                </a:solidFill>
                <a:latin typeface="Times New Roman" panose="02020603050405020304" pitchFamily="18" charset="0"/>
                <a:cs typeface="Times New Roman" panose="02020603050405020304" pitchFamily="18" charset="0"/>
              </a:rPr>
              <a:t>PO</a:t>
            </a:r>
            <a:r>
              <a:rPr lang="en-US" sz="3200" baseline="-25000" dirty="0">
                <a:solidFill>
                  <a:prstClr val="black"/>
                </a:solidFill>
                <a:latin typeface="Times New Roman" panose="02020603050405020304" pitchFamily="18" charset="0"/>
                <a:cs typeface="Times New Roman" panose="02020603050405020304" pitchFamily="18" charset="0"/>
              </a:rPr>
              <a:t>4</a:t>
            </a:r>
            <a:endParaRPr lang="en-US" sz="3200" dirty="0">
              <a:solidFill>
                <a:prstClr val="black"/>
              </a:solidFill>
              <a:latin typeface="Times New Roman" panose="02020603050405020304" pitchFamily="18" charset="0"/>
              <a:cs typeface="Times New Roman" panose="02020603050405020304" pitchFamily="18" charset="0"/>
            </a:endParaRPr>
          </a:p>
          <a:p>
            <a:pPr lvl="0"/>
            <a:endParaRPr lang="en-US" sz="3200" dirty="0">
              <a:solidFill>
                <a:prstClr val="black"/>
              </a:solidFill>
              <a:latin typeface="Times New Roman" panose="02020603050405020304" pitchFamily="18" charset="0"/>
              <a:cs typeface="Times New Roman" panose="02020603050405020304" pitchFamily="18" charset="0"/>
            </a:endParaRPr>
          </a:p>
          <a:p>
            <a:pPr lvl="0"/>
            <a:r>
              <a:rPr lang="en-US" sz="3200" dirty="0">
                <a:solidFill>
                  <a:prstClr val="black"/>
                </a:solidFill>
                <a:latin typeface="Times New Roman" panose="02020603050405020304" pitchFamily="18" charset="0"/>
                <a:cs typeface="Times New Roman" panose="02020603050405020304" pitchFamily="18" charset="0"/>
              </a:rPr>
              <a:t>Cr(NO</a:t>
            </a:r>
            <a:r>
              <a:rPr lang="en-US" sz="3200" baseline="-25000" dirty="0">
                <a:solidFill>
                  <a:prstClr val="black"/>
                </a:solidFill>
                <a:latin typeface="Times New Roman" panose="02020603050405020304" pitchFamily="18" charset="0"/>
                <a:cs typeface="Times New Roman" panose="02020603050405020304" pitchFamily="18" charset="0"/>
              </a:rPr>
              <a:t>3</a:t>
            </a:r>
            <a:r>
              <a:rPr lang="en-US" sz="3200" dirty="0">
                <a:solidFill>
                  <a:prstClr val="black"/>
                </a:solidFill>
                <a:latin typeface="Times New Roman" panose="02020603050405020304" pitchFamily="18" charset="0"/>
                <a:cs typeface="Times New Roman" panose="02020603050405020304" pitchFamily="18" charset="0"/>
              </a:rPr>
              <a:t>)</a:t>
            </a:r>
            <a:r>
              <a:rPr lang="en-US" sz="3200" baseline="-25000" dirty="0">
                <a:solidFill>
                  <a:prstClr val="black"/>
                </a:solidFill>
                <a:latin typeface="Times New Roman" panose="02020603050405020304" pitchFamily="18" charset="0"/>
                <a:cs typeface="Times New Roman" panose="02020603050405020304" pitchFamily="18" charset="0"/>
              </a:rPr>
              <a:t>6</a:t>
            </a:r>
            <a:endParaRPr lang="en-US" sz="3200" dirty="0">
              <a:solidFill>
                <a:prstClr val="black"/>
              </a:solidFill>
              <a:latin typeface="Times New Roman" panose="02020603050405020304" pitchFamily="18" charset="0"/>
              <a:cs typeface="Times New Roman" panose="02020603050405020304" pitchFamily="18" charset="0"/>
            </a:endParaRPr>
          </a:p>
          <a:p>
            <a:pPr lvl="0"/>
            <a:endParaRPr lang="en-US" sz="3200" dirty="0">
              <a:solidFill>
                <a:prstClr val="black"/>
              </a:solidFill>
              <a:latin typeface="Times New Roman" panose="02020603050405020304" pitchFamily="18" charset="0"/>
              <a:cs typeface="Times New Roman" panose="02020603050405020304" pitchFamily="18" charset="0"/>
            </a:endParaRPr>
          </a:p>
          <a:p>
            <a:pPr lvl="0"/>
            <a:r>
              <a:rPr lang="en-US" sz="3200" dirty="0">
                <a:solidFill>
                  <a:prstClr val="black"/>
                </a:solidFill>
                <a:latin typeface="Times New Roman" panose="02020603050405020304" pitchFamily="18" charset="0"/>
                <a:cs typeface="Times New Roman" panose="02020603050405020304" pitchFamily="18" charset="0"/>
              </a:rPr>
              <a:t>FeO</a:t>
            </a:r>
          </a:p>
          <a:p>
            <a:pPr lvl="0"/>
            <a:br>
              <a:rPr lang="en-US" sz="3200" dirty="0">
                <a:solidFill>
                  <a:prstClr val="black"/>
                </a:solidFill>
                <a:latin typeface="Times New Roman" panose="02020603050405020304" pitchFamily="18" charset="0"/>
                <a:cs typeface="Times New Roman" panose="02020603050405020304" pitchFamily="18" charset="0"/>
              </a:rPr>
            </a:br>
            <a:r>
              <a:rPr lang="en-US" sz="3200" dirty="0">
                <a:solidFill>
                  <a:prstClr val="black"/>
                </a:solidFill>
                <a:latin typeface="Times New Roman" panose="02020603050405020304" pitchFamily="18" charset="0"/>
                <a:cs typeface="Times New Roman" panose="02020603050405020304" pitchFamily="18" charset="0"/>
              </a:rPr>
              <a:t>Fe</a:t>
            </a:r>
            <a:r>
              <a:rPr lang="en-US" sz="3200" baseline="-25000" dirty="0">
                <a:solidFill>
                  <a:prstClr val="black"/>
                </a:solidFill>
                <a:latin typeface="Times New Roman" panose="02020603050405020304" pitchFamily="18" charset="0"/>
                <a:cs typeface="Times New Roman" panose="02020603050405020304" pitchFamily="18" charset="0"/>
              </a:rPr>
              <a:t>2</a:t>
            </a:r>
            <a:r>
              <a:rPr lang="en-US" sz="3200" dirty="0">
                <a:solidFill>
                  <a:prstClr val="black"/>
                </a:solidFill>
                <a:latin typeface="Times New Roman" panose="02020603050405020304" pitchFamily="18" charset="0"/>
                <a:cs typeface="Times New Roman" panose="02020603050405020304" pitchFamily="18" charset="0"/>
              </a:rPr>
              <a:t>O</a:t>
            </a:r>
            <a:r>
              <a:rPr lang="en-US" sz="3200" baseline="-25000" dirty="0">
                <a:solidFill>
                  <a:prstClr val="black"/>
                </a:solidFill>
                <a:latin typeface="Times New Roman" panose="02020603050405020304" pitchFamily="18" charset="0"/>
                <a:cs typeface="Times New Roman" panose="02020603050405020304" pitchFamily="18" charset="0"/>
              </a:rPr>
              <a:t>3</a:t>
            </a:r>
            <a:endParaRPr lang="en-US" sz="3200" dirty="0">
              <a:solidFill>
                <a:prstClr val="black"/>
              </a:solidFill>
              <a:latin typeface="Times New Roman" panose="02020603050405020304" pitchFamily="18" charset="0"/>
              <a:cs typeface="Times New Roman" panose="02020603050405020304" pitchFamily="18" charset="0"/>
            </a:endParaRPr>
          </a:p>
          <a:p>
            <a:pPr lvl="0"/>
            <a:endParaRPr lang="en-US" sz="3200" dirty="0">
              <a:solidFill>
                <a:prstClr val="black"/>
              </a:solidFill>
              <a:latin typeface="Times New Roman" panose="02020603050405020304" pitchFamily="18" charset="0"/>
              <a:cs typeface="Times New Roman" panose="02020603050405020304" pitchFamily="18" charset="0"/>
            </a:endParaRPr>
          </a:p>
          <a:p>
            <a:pPr lvl="0"/>
            <a:r>
              <a:rPr lang="en-US" sz="3200" dirty="0">
                <a:solidFill>
                  <a:prstClr val="black"/>
                </a:solidFill>
                <a:latin typeface="Times New Roman" panose="02020603050405020304" pitchFamily="18" charset="0"/>
                <a:cs typeface="Times New Roman" panose="02020603050405020304" pitchFamily="18" charset="0"/>
              </a:rPr>
              <a:t>AsCl</a:t>
            </a:r>
            <a:r>
              <a:rPr lang="en-US" sz="3200" baseline="-25000" dirty="0">
                <a:solidFill>
                  <a:prstClr val="black"/>
                </a:solidFill>
                <a:latin typeface="Times New Roman" panose="02020603050405020304" pitchFamily="18" charset="0"/>
                <a:cs typeface="Times New Roman" panose="02020603050405020304" pitchFamily="18" charset="0"/>
              </a:rPr>
              <a:t>3</a:t>
            </a:r>
            <a:endParaRPr lang="en-US" sz="3200" dirty="0">
              <a:solidFill>
                <a:prstClr val="black"/>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506155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AF16A7-DDFD-4F94-885E-D1BB473DE051}"/>
              </a:ext>
            </a:extLst>
          </p:cNvPr>
          <p:cNvSpPr txBox="1"/>
          <p:nvPr/>
        </p:nvSpPr>
        <p:spPr>
          <a:xfrm>
            <a:off x="0" y="0"/>
            <a:ext cx="5565913" cy="6001643"/>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Properly name these compounds</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KOH  </a:t>
            </a:r>
            <a:r>
              <a:rPr lang="en-US" sz="3200" dirty="0">
                <a:solidFill>
                  <a:srgbClr val="FF0000"/>
                </a:solidFill>
                <a:latin typeface="Times New Roman" panose="02020603050405020304" pitchFamily="18" charset="0"/>
                <a:cs typeface="Times New Roman" panose="02020603050405020304" pitchFamily="18" charset="0"/>
              </a:rPr>
              <a:t>potassium hydroxide</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K</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SO</a:t>
            </a:r>
            <a:r>
              <a:rPr lang="en-US" sz="3200" baseline="-25000" dirty="0">
                <a:latin typeface="Times New Roman" panose="02020603050405020304" pitchFamily="18" charset="0"/>
                <a:cs typeface="Times New Roman" panose="02020603050405020304" pitchFamily="18" charset="0"/>
              </a:rPr>
              <a:t>4   </a:t>
            </a:r>
            <a:r>
              <a:rPr lang="en-US" sz="3200" dirty="0">
                <a:solidFill>
                  <a:srgbClr val="FF0000"/>
                </a:solidFill>
                <a:latin typeface="Times New Roman" panose="02020603050405020304" pitchFamily="18" charset="0"/>
                <a:cs typeface="Times New Roman" panose="02020603050405020304" pitchFamily="18" charset="0"/>
              </a:rPr>
              <a:t>potassium sulfate</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TiCl</a:t>
            </a:r>
            <a:r>
              <a:rPr lang="en-US" sz="3200" baseline="-25000" dirty="0">
                <a:latin typeface="Times New Roman" panose="02020603050405020304" pitchFamily="18" charset="0"/>
                <a:cs typeface="Times New Roman" panose="02020603050405020304" pitchFamily="18" charset="0"/>
              </a:rPr>
              <a:t>3    </a:t>
            </a:r>
            <a:r>
              <a:rPr lang="en-US" sz="3200" dirty="0">
                <a:solidFill>
                  <a:srgbClr val="FF0000"/>
                </a:solidFill>
                <a:latin typeface="Times New Roman" panose="02020603050405020304" pitchFamily="18" charset="0"/>
                <a:cs typeface="Times New Roman" panose="02020603050405020304" pitchFamily="18" charset="0"/>
              </a:rPr>
              <a:t>titanium III chloride</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ZnBr</a:t>
            </a:r>
            <a:r>
              <a:rPr lang="en-US" sz="3200" baseline="-25000" dirty="0">
                <a:latin typeface="Times New Roman" panose="02020603050405020304" pitchFamily="18" charset="0"/>
                <a:cs typeface="Times New Roman" panose="02020603050405020304" pitchFamily="18" charset="0"/>
              </a:rPr>
              <a:t>2     </a:t>
            </a:r>
            <a:r>
              <a:rPr lang="en-US" sz="3200" dirty="0">
                <a:solidFill>
                  <a:srgbClr val="FF0000"/>
                </a:solidFill>
                <a:latin typeface="Times New Roman" panose="02020603050405020304" pitchFamily="18" charset="0"/>
                <a:cs typeface="Times New Roman" panose="02020603050405020304" pitchFamily="18" charset="0"/>
              </a:rPr>
              <a:t>Zinc bromide</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ScF</a:t>
            </a:r>
            <a:r>
              <a:rPr lang="en-US" sz="3200" baseline="-25000" dirty="0">
                <a:latin typeface="Times New Roman" panose="02020603050405020304" pitchFamily="18" charset="0"/>
                <a:cs typeface="Times New Roman" panose="02020603050405020304" pitchFamily="18" charset="0"/>
              </a:rPr>
              <a:t>3    </a:t>
            </a:r>
            <a:r>
              <a:rPr lang="en-US" sz="3200" dirty="0">
                <a:solidFill>
                  <a:srgbClr val="FF0000"/>
                </a:solidFill>
                <a:latin typeface="Times New Roman" panose="02020603050405020304" pitchFamily="18" charset="0"/>
                <a:cs typeface="Times New Roman" panose="02020603050405020304" pitchFamily="18" charset="0"/>
              </a:rPr>
              <a:t> scandium fluoride</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F11B3425-3718-428F-92C7-36F7E4E4B7CB}"/>
              </a:ext>
            </a:extLst>
          </p:cNvPr>
          <p:cNvSpPr txBox="1"/>
          <p:nvPr/>
        </p:nvSpPr>
        <p:spPr>
          <a:xfrm>
            <a:off x="5764696" y="0"/>
            <a:ext cx="6520069" cy="369332"/>
          </a:xfrm>
          <a:prstGeom prst="rect">
            <a:avLst/>
          </a:prstGeom>
          <a:noFill/>
        </p:spPr>
        <p:txBody>
          <a:bodyPr wrap="square" rtlCol="0">
            <a:spAutoFit/>
          </a:bodyPr>
          <a:lstStyle/>
          <a:p>
            <a:r>
              <a:rPr lang="en-US" dirty="0"/>
              <a:t> </a:t>
            </a:r>
          </a:p>
        </p:txBody>
      </p:sp>
      <p:sp>
        <p:nvSpPr>
          <p:cNvPr id="4" name="TextBox 3">
            <a:extLst>
              <a:ext uri="{FF2B5EF4-FFF2-40B4-BE49-F238E27FC236}">
                <a16:creationId xmlns:a16="http://schemas.microsoft.com/office/drawing/2014/main" id="{111599F2-D0DB-4DD7-A4B9-52F2A4CD58A7}"/>
              </a:ext>
            </a:extLst>
          </p:cNvPr>
          <p:cNvSpPr txBox="1"/>
          <p:nvPr/>
        </p:nvSpPr>
        <p:spPr>
          <a:xfrm>
            <a:off x="5877338" y="834887"/>
            <a:ext cx="6294783" cy="5786199"/>
          </a:xfrm>
          <a:prstGeom prst="rect">
            <a:avLst/>
          </a:prstGeom>
          <a:noFill/>
        </p:spPr>
        <p:txBody>
          <a:bodyPr wrap="square" rtlCol="0">
            <a:spAutoFit/>
          </a:bodyPr>
          <a:lstStyle/>
          <a:p>
            <a:pPr lvl="0"/>
            <a:r>
              <a:rPr lang="en-US" sz="3200" dirty="0">
                <a:solidFill>
                  <a:prstClr val="black"/>
                </a:solidFill>
                <a:latin typeface="Times New Roman" panose="02020603050405020304" pitchFamily="18" charset="0"/>
                <a:cs typeface="Times New Roman" panose="02020603050405020304" pitchFamily="18" charset="0"/>
              </a:rPr>
              <a:t>CO</a:t>
            </a:r>
            <a:r>
              <a:rPr lang="en-US" sz="3200" baseline="-25000" dirty="0">
                <a:solidFill>
                  <a:prstClr val="black"/>
                </a:solidFill>
                <a:latin typeface="Times New Roman" panose="02020603050405020304" pitchFamily="18" charset="0"/>
                <a:cs typeface="Times New Roman" panose="02020603050405020304" pitchFamily="18" charset="0"/>
              </a:rPr>
              <a:t>2    </a:t>
            </a:r>
            <a:r>
              <a:rPr lang="en-US" sz="3200" dirty="0">
                <a:solidFill>
                  <a:srgbClr val="FF0000"/>
                </a:solidFill>
                <a:latin typeface="Times New Roman" panose="02020603050405020304" pitchFamily="18" charset="0"/>
                <a:cs typeface="Times New Roman" panose="02020603050405020304" pitchFamily="18" charset="0"/>
              </a:rPr>
              <a:t>carbon dioxide</a:t>
            </a:r>
            <a:endParaRPr lang="en-US" sz="3200" dirty="0">
              <a:solidFill>
                <a:prstClr val="black"/>
              </a:solidFill>
              <a:latin typeface="Times New Roman" panose="02020603050405020304" pitchFamily="18" charset="0"/>
              <a:cs typeface="Times New Roman" panose="02020603050405020304" pitchFamily="18" charset="0"/>
            </a:endParaRPr>
          </a:p>
          <a:p>
            <a:pPr lvl="0"/>
            <a:endParaRPr lang="en-US" sz="3200" dirty="0">
              <a:solidFill>
                <a:prstClr val="black"/>
              </a:solidFill>
              <a:latin typeface="Times New Roman" panose="02020603050405020304" pitchFamily="18" charset="0"/>
              <a:cs typeface="Times New Roman" panose="02020603050405020304" pitchFamily="18" charset="0"/>
            </a:endParaRPr>
          </a:p>
          <a:p>
            <a:pPr lvl="0"/>
            <a:r>
              <a:rPr lang="en-US" sz="3200" dirty="0">
                <a:solidFill>
                  <a:prstClr val="black"/>
                </a:solidFill>
                <a:latin typeface="Times New Roman" panose="02020603050405020304" pitchFamily="18" charset="0"/>
                <a:cs typeface="Times New Roman" panose="02020603050405020304" pitchFamily="18" charset="0"/>
              </a:rPr>
              <a:t>Rb</a:t>
            </a:r>
            <a:r>
              <a:rPr lang="en-US" sz="3200" baseline="-25000" dirty="0">
                <a:solidFill>
                  <a:prstClr val="black"/>
                </a:solidFill>
                <a:latin typeface="Times New Roman" panose="02020603050405020304" pitchFamily="18" charset="0"/>
                <a:cs typeface="Times New Roman" panose="02020603050405020304" pitchFamily="18" charset="0"/>
              </a:rPr>
              <a:t>3</a:t>
            </a:r>
            <a:r>
              <a:rPr lang="en-US" sz="3200" dirty="0">
                <a:solidFill>
                  <a:prstClr val="black"/>
                </a:solidFill>
                <a:latin typeface="Times New Roman" panose="02020603050405020304" pitchFamily="18" charset="0"/>
                <a:cs typeface="Times New Roman" panose="02020603050405020304" pitchFamily="18" charset="0"/>
              </a:rPr>
              <a:t>PO</a:t>
            </a:r>
            <a:r>
              <a:rPr lang="en-US" sz="3200" baseline="-25000" dirty="0">
                <a:solidFill>
                  <a:prstClr val="black"/>
                </a:solidFill>
                <a:latin typeface="Times New Roman" panose="02020603050405020304" pitchFamily="18" charset="0"/>
                <a:cs typeface="Times New Roman" panose="02020603050405020304" pitchFamily="18" charset="0"/>
              </a:rPr>
              <a:t>4    </a:t>
            </a:r>
            <a:r>
              <a:rPr lang="en-US" sz="3200" dirty="0">
                <a:solidFill>
                  <a:srgbClr val="FF0000"/>
                </a:solidFill>
                <a:latin typeface="Times New Roman" panose="02020603050405020304" pitchFamily="18" charset="0"/>
                <a:cs typeface="Times New Roman" panose="02020603050405020304" pitchFamily="18" charset="0"/>
              </a:rPr>
              <a:t> rubidium phosphate</a:t>
            </a:r>
            <a:endParaRPr lang="en-US" sz="3200" dirty="0">
              <a:solidFill>
                <a:prstClr val="black"/>
              </a:solidFill>
              <a:latin typeface="Times New Roman" panose="02020603050405020304" pitchFamily="18" charset="0"/>
              <a:cs typeface="Times New Roman" panose="02020603050405020304" pitchFamily="18" charset="0"/>
            </a:endParaRPr>
          </a:p>
          <a:p>
            <a:pPr lvl="0"/>
            <a:endParaRPr lang="en-US" sz="3200" dirty="0">
              <a:solidFill>
                <a:prstClr val="black"/>
              </a:solidFill>
              <a:latin typeface="Times New Roman" panose="02020603050405020304" pitchFamily="18" charset="0"/>
              <a:cs typeface="Times New Roman" panose="02020603050405020304" pitchFamily="18" charset="0"/>
            </a:endParaRPr>
          </a:p>
          <a:p>
            <a:pPr lvl="0"/>
            <a:r>
              <a:rPr lang="en-US" sz="3200" dirty="0">
                <a:solidFill>
                  <a:prstClr val="black"/>
                </a:solidFill>
                <a:latin typeface="Times New Roman" panose="02020603050405020304" pitchFamily="18" charset="0"/>
                <a:cs typeface="Times New Roman" panose="02020603050405020304" pitchFamily="18" charset="0"/>
              </a:rPr>
              <a:t>Cr(NO</a:t>
            </a:r>
            <a:r>
              <a:rPr lang="en-US" sz="3200" baseline="-25000" dirty="0">
                <a:solidFill>
                  <a:prstClr val="black"/>
                </a:solidFill>
                <a:latin typeface="Times New Roman" panose="02020603050405020304" pitchFamily="18" charset="0"/>
                <a:cs typeface="Times New Roman" panose="02020603050405020304" pitchFamily="18" charset="0"/>
              </a:rPr>
              <a:t>3</a:t>
            </a:r>
            <a:r>
              <a:rPr lang="en-US" sz="3200" dirty="0">
                <a:solidFill>
                  <a:prstClr val="black"/>
                </a:solidFill>
                <a:latin typeface="Times New Roman" panose="02020603050405020304" pitchFamily="18" charset="0"/>
                <a:cs typeface="Times New Roman" panose="02020603050405020304" pitchFamily="18" charset="0"/>
              </a:rPr>
              <a:t>)</a:t>
            </a:r>
            <a:r>
              <a:rPr lang="en-US" sz="3200" baseline="-25000" dirty="0">
                <a:solidFill>
                  <a:prstClr val="black"/>
                </a:solidFill>
                <a:latin typeface="Times New Roman" panose="02020603050405020304" pitchFamily="18" charset="0"/>
                <a:cs typeface="Times New Roman" panose="02020603050405020304" pitchFamily="18" charset="0"/>
              </a:rPr>
              <a:t>6   </a:t>
            </a:r>
            <a:r>
              <a:rPr lang="en-US" sz="3200" dirty="0">
                <a:solidFill>
                  <a:srgbClr val="FF0000"/>
                </a:solidFill>
                <a:latin typeface="Times New Roman" panose="02020603050405020304" pitchFamily="18" charset="0"/>
                <a:cs typeface="Times New Roman" panose="02020603050405020304" pitchFamily="18" charset="0"/>
              </a:rPr>
              <a:t> chromium VI nitrate</a:t>
            </a:r>
            <a:endParaRPr lang="en-US" sz="3200" dirty="0">
              <a:solidFill>
                <a:prstClr val="black"/>
              </a:solidFill>
              <a:latin typeface="Times New Roman" panose="02020603050405020304" pitchFamily="18" charset="0"/>
              <a:cs typeface="Times New Roman" panose="02020603050405020304" pitchFamily="18" charset="0"/>
            </a:endParaRPr>
          </a:p>
          <a:p>
            <a:pPr lvl="0"/>
            <a:endParaRPr lang="en-US" sz="3200" dirty="0">
              <a:solidFill>
                <a:prstClr val="black"/>
              </a:solidFill>
              <a:latin typeface="Times New Roman" panose="02020603050405020304" pitchFamily="18" charset="0"/>
              <a:cs typeface="Times New Roman" panose="02020603050405020304" pitchFamily="18" charset="0"/>
            </a:endParaRPr>
          </a:p>
          <a:p>
            <a:pPr lvl="0"/>
            <a:r>
              <a:rPr lang="en-US" sz="3200" dirty="0">
                <a:solidFill>
                  <a:prstClr val="black"/>
                </a:solidFill>
                <a:latin typeface="Times New Roman" panose="02020603050405020304" pitchFamily="18" charset="0"/>
                <a:cs typeface="Times New Roman" panose="02020603050405020304" pitchFamily="18" charset="0"/>
              </a:rPr>
              <a:t>FeO    </a:t>
            </a:r>
            <a:r>
              <a:rPr lang="en-US" sz="3200" dirty="0">
                <a:solidFill>
                  <a:srgbClr val="FF0000"/>
                </a:solidFill>
                <a:latin typeface="Times New Roman" panose="02020603050405020304" pitchFamily="18" charset="0"/>
                <a:cs typeface="Times New Roman" panose="02020603050405020304" pitchFamily="18" charset="0"/>
              </a:rPr>
              <a:t>Iron II oxide</a:t>
            </a:r>
            <a:endParaRPr lang="en-US" sz="3200" dirty="0">
              <a:solidFill>
                <a:prstClr val="black"/>
              </a:solidFill>
              <a:latin typeface="Times New Roman" panose="02020603050405020304" pitchFamily="18" charset="0"/>
              <a:cs typeface="Times New Roman" panose="02020603050405020304" pitchFamily="18" charset="0"/>
            </a:endParaRPr>
          </a:p>
          <a:p>
            <a:pPr lvl="0"/>
            <a:br>
              <a:rPr lang="en-US" sz="3200" dirty="0">
                <a:solidFill>
                  <a:prstClr val="black"/>
                </a:solidFill>
                <a:latin typeface="Times New Roman" panose="02020603050405020304" pitchFamily="18" charset="0"/>
                <a:cs typeface="Times New Roman" panose="02020603050405020304" pitchFamily="18" charset="0"/>
              </a:rPr>
            </a:br>
            <a:r>
              <a:rPr lang="en-US" sz="3200" dirty="0">
                <a:solidFill>
                  <a:prstClr val="black"/>
                </a:solidFill>
                <a:latin typeface="Times New Roman" panose="02020603050405020304" pitchFamily="18" charset="0"/>
                <a:cs typeface="Times New Roman" panose="02020603050405020304" pitchFamily="18" charset="0"/>
              </a:rPr>
              <a:t>Fe</a:t>
            </a:r>
            <a:r>
              <a:rPr lang="en-US" sz="3200" baseline="-25000" dirty="0">
                <a:solidFill>
                  <a:prstClr val="black"/>
                </a:solidFill>
                <a:latin typeface="Times New Roman" panose="02020603050405020304" pitchFamily="18" charset="0"/>
                <a:cs typeface="Times New Roman" panose="02020603050405020304" pitchFamily="18" charset="0"/>
              </a:rPr>
              <a:t>2</a:t>
            </a:r>
            <a:r>
              <a:rPr lang="en-US" sz="3200" dirty="0">
                <a:solidFill>
                  <a:prstClr val="black"/>
                </a:solidFill>
                <a:latin typeface="Times New Roman" panose="02020603050405020304" pitchFamily="18" charset="0"/>
                <a:cs typeface="Times New Roman" panose="02020603050405020304" pitchFamily="18" charset="0"/>
              </a:rPr>
              <a:t>O</a:t>
            </a:r>
            <a:r>
              <a:rPr lang="en-US" sz="3200" baseline="-25000" dirty="0">
                <a:solidFill>
                  <a:prstClr val="black"/>
                </a:solidFill>
                <a:latin typeface="Times New Roman" panose="02020603050405020304" pitchFamily="18" charset="0"/>
                <a:cs typeface="Times New Roman" panose="02020603050405020304" pitchFamily="18" charset="0"/>
              </a:rPr>
              <a:t>3     </a:t>
            </a:r>
            <a:r>
              <a:rPr lang="en-US" sz="3200" dirty="0">
                <a:solidFill>
                  <a:srgbClr val="FF0000"/>
                </a:solidFill>
                <a:latin typeface="Times New Roman" panose="02020603050405020304" pitchFamily="18" charset="0"/>
                <a:cs typeface="Times New Roman" panose="02020603050405020304" pitchFamily="18" charset="0"/>
              </a:rPr>
              <a:t>Iron III oxide</a:t>
            </a:r>
            <a:endParaRPr lang="en-US" sz="3200" dirty="0">
              <a:solidFill>
                <a:prstClr val="black"/>
              </a:solidFill>
              <a:latin typeface="Times New Roman" panose="02020603050405020304" pitchFamily="18" charset="0"/>
              <a:cs typeface="Times New Roman" panose="02020603050405020304" pitchFamily="18" charset="0"/>
            </a:endParaRPr>
          </a:p>
          <a:p>
            <a:pPr lvl="0"/>
            <a:endParaRPr lang="en-US" sz="3200" dirty="0">
              <a:solidFill>
                <a:prstClr val="black"/>
              </a:solidFill>
              <a:latin typeface="Times New Roman" panose="02020603050405020304" pitchFamily="18" charset="0"/>
              <a:cs typeface="Times New Roman" panose="02020603050405020304" pitchFamily="18" charset="0"/>
            </a:endParaRPr>
          </a:p>
          <a:p>
            <a:pPr lvl="0"/>
            <a:r>
              <a:rPr lang="en-US" sz="3200" dirty="0">
                <a:solidFill>
                  <a:prstClr val="black"/>
                </a:solidFill>
                <a:latin typeface="Times New Roman" panose="02020603050405020304" pitchFamily="18" charset="0"/>
                <a:cs typeface="Times New Roman" panose="02020603050405020304" pitchFamily="18" charset="0"/>
              </a:rPr>
              <a:t>AsCl</a:t>
            </a:r>
            <a:r>
              <a:rPr lang="en-US" sz="3200" baseline="-25000" dirty="0">
                <a:solidFill>
                  <a:prstClr val="black"/>
                </a:solidFill>
                <a:latin typeface="Times New Roman" panose="02020603050405020304" pitchFamily="18" charset="0"/>
                <a:cs typeface="Times New Roman" panose="02020603050405020304" pitchFamily="18" charset="0"/>
              </a:rPr>
              <a:t>3    </a:t>
            </a:r>
            <a:r>
              <a:rPr lang="en-US" sz="3200" dirty="0">
                <a:solidFill>
                  <a:srgbClr val="FF0000"/>
                </a:solidFill>
                <a:latin typeface="Times New Roman" panose="02020603050405020304" pitchFamily="18" charset="0"/>
                <a:cs typeface="Times New Roman" panose="02020603050405020304" pitchFamily="18" charset="0"/>
              </a:rPr>
              <a:t> Arsenic trichloride</a:t>
            </a:r>
            <a:endParaRPr lang="en-US" sz="3200" dirty="0">
              <a:solidFill>
                <a:prstClr val="black"/>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323116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AF16A7-DDFD-4F94-885E-D1BB473DE051}"/>
              </a:ext>
            </a:extLst>
          </p:cNvPr>
          <p:cNvSpPr txBox="1"/>
          <p:nvPr/>
        </p:nvSpPr>
        <p:spPr>
          <a:xfrm>
            <a:off x="238539" y="156153"/>
            <a:ext cx="6228522" cy="5109091"/>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Properly name these compounds</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(NH</a:t>
            </a:r>
            <a:r>
              <a:rPr lang="en-US" sz="2800" baseline="-25000" dirty="0">
                <a:latin typeface="Times New Roman" panose="02020603050405020304" pitchFamily="18" charset="0"/>
                <a:cs typeface="Times New Roman" panose="02020603050405020304" pitchFamily="18" charset="0"/>
              </a:rPr>
              <a:t>4</a:t>
            </a:r>
            <a:r>
              <a:rPr lang="en-US" sz="2800" dirty="0">
                <a:latin typeface="Times New Roman" panose="02020603050405020304" pitchFamily="18" charset="0"/>
                <a:cs typeface="Times New Roman" panose="02020603050405020304" pitchFamily="18" charset="0"/>
              </a:rPr>
              <a:t>)OH</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(NH</a:t>
            </a:r>
            <a:r>
              <a:rPr lang="en-US" sz="2800" baseline="-25000" dirty="0">
                <a:latin typeface="Times New Roman" panose="02020603050405020304" pitchFamily="18" charset="0"/>
                <a:cs typeface="Times New Roman" panose="02020603050405020304" pitchFamily="18" charset="0"/>
              </a:rPr>
              <a:t>4</a:t>
            </a:r>
            <a:r>
              <a:rPr lang="en-US" sz="2800" dirty="0">
                <a:latin typeface="Times New Roman" panose="02020603050405020304" pitchFamily="18" charset="0"/>
                <a:cs typeface="Times New Roman" panose="02020603050405020304" pitchFamily="18" charset="0"/>
              </a:rPr>
              <a:t>)</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SO</a:t>
            </a:r>
            <a:r>
              <a:rPr lang="en-US" sz="2800" baseline="-25000" dirty="0">
                <a:latin typeface="Times New Roman" panose="02020603050405020304" pitchFamily="18" charset="0"/>
                <a:cs typeface="Times New Roman" panose="02020603050405020304" pitchFamily="18" charset="0"/>
              </a:rPr>
              <a:t>4</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SeCl</a:t>
            </a:r>
            <a:r>
              <a:rPr lang="en-US" sz="2800" baseline="-25000" dirty="0">
                <a:latin typeface="Times New Roman" panose="02020603050405020304" pitchFamily="18" charset="0"/>
                <a:cs typeface="Times New Roman" panose="02020603050405020304" pitchFamily="18" charset="0"/>
              </a:rPr>
              <a:t>2</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InBr</a:t>
            </a:r>
            <a:r>
              <a:rPr lang="en-US" sz="2800" baseline="-25000" dirty="0">
                <a:latin typeface="Times New Roman" panose="02020603050405020304" pitchFamily="18" charset="0"/>
                <a:cs typeface="Times New Roman" panose="02020603050405020304" pitchFamily="18" charset="0"/>
              </a:rPr>
              <a:t>3</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PCl</a:t>
            </a:r>
            <a:r>
              <a:rPr lang="en-US" sz="2800" baseline="-25000" dirty="0">
                <a:latin typeface="Times New Roman" panose="02020603050405020304" pitchFamily="18" charset="0"/>
                <a:cs typeface="Times New Roman" panose="02020603050405020304" pitchFamily="18" charset="0"/>
              </a:rPr>
              <a:t>3</a:t>
            </a:r>
            <a:endParaRPr lang="en-US" sz="2800" dirty="0">
              <a:latin typeface="Times New Roman" panose="02020603050405020304" pitchFamily="18" charset="0"/>
              <a:cs typeface="Times New Roman" panose="02020603050405020304" pitchFamily="18" charset="0"/>
            </a:endParaRPr>
          </a:p>
          <a:p>
            <a:endParaRPr lang="en-US" dirty="0"/>
          </a:p>
        </p:txBody>
      </p:sp>
      <p:sp>
        <p:nvSpPr>
          <p:cNvPr id="3" name="TextBox 2">
            <a:extLst>
              <a:ext uri="{FF2B5EF4-FFF2-40B4-BE49-F238E27FC236}">
                <a16:creationId xmlns:a16="http://schemas.microsoft.com/office/drawing/2014/main" id="{CC365F3E-E836-4387-ABD3-6814E523C568}"/>
              </a:ext>
            </a:extLst>
          </p:cNvPr>
          <p:cNvSpPr txBox="1"/>
          <p:nvPr/>
        </p:nvSpPr>
        <p:spPr>
          <a:xfrm>
            <a:off x="6467061" y="946269"/>
            <a:ext cx="5473148" cy="4965462"/>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CO</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V</a:t>
            </a:r>
            <a:r>
              <a:rPr lang="en-US" sz="2800" baseline="-25000"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(PO</a:t>
            </a:r>
            <a:r>
              <a:rPr lang="en-US" sz="2800" baseline="-25000" dirty="0">
                <a:latin typeface="Times New Roman" panose="02020603050405020304" pitchFamily="18" charset="0"/>
                <a:cs typeface="Times New Roman" panose="02020603050405020304" pitchFamily="18" charset="0"/>
              </a:rPr>
              <a:t>4</a:t>
            </a:r>
            <a:r>
              <a:rPr lang="en-US" sz="2800" dirty="0">
                <a:latin typeface="Times New Roman" panose="02020603050405020304" pitchFamily="18" charset="0"/>
                <a:cs typeface="Times New Roman" panose="02020603050405020304" pitchFamily="18" charset="0"/>
              </a:rPr>
              <a:t>)</a:t>
            </a:r>
            <a:r>
              <a:rPr lang="en-US" sz="2800" baseline="-25000" dirty="0">
                <a:latin typeface="Times New Roman" panose="02020603050405020304" pitchFamily="18" charset="0"/>
                <a:cs typeface="Times New Roman" panose="02020603050405020304" pitchFamily="18" charset="0"/>
              </a:rPr>
              <a:t>5</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NaClO</a:t>
            </a:r>
            <a:r>
              <a:rPr lang="en-US" sz="2800" baseline="-25000" dirty="0">
                <a:latin typeface="Times New Roman" panose="02020603050405020304" pitchFamily="18" charset="0"/>
                <a:cs typeface="Times New Roman" panose="02020603050405020304" pitchFamily="18" charset="0"/>
              </a:rPr>
              <a:t>4</a:t>
            </a:r>
            <a:endParaRPr lang="en-US" sz="2800" dirty="0">
              <a:latin typeface="Times New Roman" panose="02020603050405020304" pitchFamily="18" charset="0"/>
              <a:cs typeface="Times New Roman" panose="02020603050405020304" pitchFamily="18" charset="0"/>
            </a:endParaRPr>
          </a:p>
          <a:p>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NaClO</a:t>
            </a:r>
            <a:r>
              <a:rPr lang="en-US" sz="2800" baseline="-25000" dirty="0">
                <a:latin typeface="Times New Roman" panose="02020603050405020304" pitchFamily="18" charset="0"/>
                <a:cs typeface="Times New Roman" panose="02020603050405020304" pitchFamily="18" charset="0"/>
              </a:rPr>
              <a:t>2</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Al</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(HSO</a:t>
            </a:r>
            <a:r>
              <a:rPr lang="en-US" sz="2800" baseline="-25000" dirty="0">
                <a:latin typeface="Times New Roman" panose="02020603050405020304" pitchFamily="18" charset="0"/>
                <a:cs typeface="Times New Roman" panose="02020603050405020304" pitchFamily="18" charset="0"/>
              </a:rPr>
              <a:t>4</a:t>
            </a:r>
            <a:r>
              <a:rPr lang="en-US" sz="2800" dirty="0">
                <a:latin typeface="Times New Roman" panose="02020603050405020304" pitchFamily="18" charset="0"/>
                <a:cs typeface="Times New Roman" panose="02020603050405020304" pitchFamily="18" charset="0"/>
              </a:rPr>
              <a:t>)</a:t>
            </a:r>
            <a:r>
              <a:rPr lang="en-US" sz="2800" baseline="-25000" dirty="0">
                <a:latin typeface="Times New Roman" panose="02020603050405020304" pitchFamily="18" charset="0"/>
                <a:cs typeface="Times New Roman" panose="02020603050405020304" pitchFamily="18" charset="0"/>
              </a:rPr>
              <a:t>3</a:t>
            </a:r>
          </a:p>
          <a:p>
            <a:endParaRPr lang="en-US" sz="2800" baseline="-250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NH</a:t>
            </a:r>
            <a:r>
              <a:rPr lang="en-US" sz="2800" baseline="-25000" dirty="0">
                <a:latin typeface="Times New Roman" panose="02020603050405020304" pitchFamily="18" charset="0"/>
                <a:cs typeface="Times New Roman" panose="02020603050405020304" pitchFamily="18" charset="0"/>
              </a:rPr>
              <a:t>3</a:t>
            </a:r>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821958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AF16A7-DDFD-4F94-885E-D1BB473DE051}"/>
              </a:ext>
            </a:extLst>
          </p:cNvPr>
          <p:cNvSpPr txBox="1"/>
          <p:nvPr/>
        </p:nvSpPr>
        <p:spPr>
          <a:xfrm>
            <a:off x="238539" y="156153"/>
            <a:ext cx="6228522" cy="5109091"/>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Properly name these compounds</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(NH</a:t>
            </a:r>
            <a:r>
              <a:rPr lang="en-US" sz="2800" baseline="-25000" dirty="0">
                <a:latin typeface="Times New Roman" panose="02020603050405020304" pitchFamily="18" charset="0"/>
                <a:cs typeface="Times New Roman" panose="02020603050405020304" pitchFamily="18" charset="0"/>
              </a:rPr>
              <a:t>4</a:t>
            </a:r>
            <a:r>
              <a:rPr lang="en-US" sz="2800" dirty="0">
                <a:latin typeface="Times New Roman" panose="02020603050405020304" pitchFamily="18" charset="0"/>
                <a:cs typeface="Times New Roman" panose="02020603050405020304" pitchFamily="18" charset="0"/>
              </a:rPr>
              <a:t>)OH   </a:t>
            </a:r>
            <a:r>
              <a:rPr lang="en-US" sz="2800" dirty="0">
                <a:solidFill>
                  <a:srgbClr val="FF0000"/>
                </a:solidFill>
                <a:latin typeface="Times New Roman" panose="02020603050405020304" pitchFamily="18" charset="0"/>
                <a:cs typeface="Times New Roman" panose="02020603050405020304" pitchFamily="18" charset="0"/>
              </a:rPr>
              <a:t> ammonium hydroxide</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(NH</a:t>
            </a:r>
            <a:r>
              <a:rPr lang="en-US" sz="2800" baseline="-25000" dirty="0">
                <a:latin typeface="Times New Roman" panose="02020603050405020304" pitchFamily="18" charset="0"/>
                <a:cs typeface="Times New Roman" panose="02020603050405020304" pitchFamily="18" charset="0"/>
              </a:rPr>
              <a:t>4</a:t>
            </a:r>
            <a:r>
              <a:rPr lang="en-US" sz="2800" dirty="0">
                <a:latin typeface="Times New Roman" panose="02020603050405020304" pitchFamily="18" charset="0"/>
                <a:cs typeface="Times New Roman" panose="02020603050405020304" pitchFamily="18" charset="0"/>
              </a:rPr>
              <a:t>)</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SO</a:t>
            </a:r>
            <a:r>
              <a:rPr lang="en-US" sz="2800" baseline="-25000" dirty="0">
                <a:latin typeface="Times New Roman" panose="02020603050405020304" pitchFamily="18" charset="0"/>
                <a:cs typeface="Times New Roman" panose="02020603050405020304" pitchFamily="18" charset="0"/>
              </a:rPr>
              <a:t>4 </a:t>
            </a:r>
            <a:r>
              <a:rPr lang="en-US" sz="2800" dirty="0">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ammonium sulfate</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SeCl</a:t>
            </a:r>
            <a:r>
              <a:rPr lang="en-US" sz="2800" baseline="-25000" dirty="0">
                <a:latin typeface="Times New Roman" panose="02020603050405020304" pitchFamily="18" charset="0"/>
                <a:cs typeface="Times New Roman" panose="02020603050405020304" pitchFamily="18" charset="0"/>
              </a:rPr>
              <a:t>2    </a:t>
            </a:r>
            <a:r>
              <a:rPr lang="en-US" sz="2800" dirty="0">
                <a:solidFill>
                  <a:srgbClr val="FF0000"/>
                </a:solidFill>
                <a:latin typeface="Times New Roman" panose="02020603050405020304" pitchFamily="18" charset="0"/>
                <a:cs typeface="Times New Roman" panose="02020603050405020304" pitchFamily="18" charset="0"/>
              </a:rPr>
              <a:t>selenium dichloride</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InBr</a:t>
            </a:r>
            <a:r>
              <a:rPr lang="en-US" sz="2800" baseline="-25000" dirty="0">
                <a:latin typeface="Times New Roman" panose="02020603050405020304" pitchFamily="18" charset="0"/>
                <a:cs typeface="Times New Roman" panose="02020603050405020304" pitchFamily="18" charset="0"/>
              </a:rPr>
              <a:t>3   </a:t>
            </a:r>
            <a:r>
              <a:rPr lang="en-US" sz="2800" dirty="0">
                <a:solidFill>
                  <a:srgbClr val="FF0000"/>
                </a:solidFill>
                <a:latin typeface="Times New Roman" panose="02020603050405020304" pitchFamily="18" charset="0"/>
                <a:cs typeface="Times New Roman" panose="02020603050405020304" pitchFamily="18" charset="0"/>
              </a:rPr>
              <a:t> indium bromide</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PCl</a:t>
            </a:r>
            <a:r>
              <a:rPr lang="en-US" sz="2800" baseline="-25000" dirty="0">
                <a:latin typeface="Times New Roman" panose="02020603050405020304" pitchFamily="18" charset="0"/>
                <a:cs typeface="Times New Roman" panose="02020603050405020304" pitchFamily="18" charset="0"/>
              </a:rPr>
              <a:t>3   </a:t>
            </a:r>
            <a:r>
              <a:rPr lang="en-US" sz="2800" dirty="0">
                <a:solidFill>
                  <a:srgbClr val="FF0000"/>
                </a:solidFill>
                <a:latin typeface="Times New Roman" panose="02020603050405020304" pitchFamily="18" charset="0"/>
                <a:cs typeface="Times New Roman" panose="02020603050405020304" pitchFamily="18" charset="0"/>
              </a:rPr>
              <a:t>phosphorous trichloride</a:t>
            </a:r>
            <a:endParaRPr lang="en-US" sz="2800" dirty="0">
              <a:latin typeface="Times New Roman" panose="02020603050405020304" pitchFamily="18" charset="0"/>
              <a:cs typeface="Times New Roman" panose="02020603050405020304" pitchFamily="18" charset="0"/>
            </a:endParaRPr>
          </a:p>
          <a:p>
            <a:endParaRPr lang="en-US" dirty="0"/>
          </a:p>
        </p:txBody>
      </p:sp>
      <p:sp>
        <p:nvSpPr>
          <p:cNvPr id="3" name="TextBox 2">
            <a:extLst>
              <a:ext uri="{FF2B5EF4-FFF2-40B4-BE49-F238E27FC236}">
                <a16:creationId xmlns:a16="http://schemas.microsoft.com/office/drawing/2014/main" id="{CC365F3E-E836-4387-ABD3-6814E523C568}"/>
              </a:ext>
            </a:extLst>
          </p:cNvPr>
          <p:cNvSpPr txBox="1"/>
          <p:nvPr/>
        </p:nvSpPr>
        <p:spPr>
          <a:xfrm>
            <a:off x="6096000" y="946269"/>
            <a:ext cx="6095999" cy="4965462"/>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CO     </a:t>
            </a:r>
            <a:r>
              <a:rPr lang="en-US" sz="2800" dirty="0">
                <a:solidFill>
                  <a:srgbClr val="FF0000"/>
                </a:solidFill>
                <a:latin typeface="Times New Roman" panose="02020603050405020304" pitchFamily="18" charset="0"/>
                <a:cs typeface="Times New Roman" panose="02020603050405020304" pitchFamily="18" charset="0"/>
              </a:rPr>
              <a:t> carbon monoxide</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V</a:t>
            </a:r>
            <a:r>
              <a:rPr lang="en-US" sz="2800" baseline="-25000" dirty="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(PO</a:t>
            </a:r>
            <a:r>
              <a:rPr lang="en-US" sz="2800" baseline="-25000" dirty="0">
                <a:latin typeface="Times New Roman" panose="02020603050405020304" pitchFamily="18" charset="0"/>
                <a:cs typeface="Times New Roman" panose="02020603050405020304" pitchFamily="18" charset="0"/>
              </a:rPr>
              <a:t>4</a:t>
            </a:r>
            <a:r>
              <a:rPr lang="en-US" sz="2800" dirty="0">
                <a:latin typeface="Times New Roman" panose="02020603050405020304" pitchFamily="18" charset="0"/>
                <a:cs typeface="Times New Roman" panose="02020603050405020304" pitchFamily="18" charset="0"/>
              </a:rPr>
              <a:t>)</a:t>
            </a:r>
            <a:r>
              <a:rPr lang="en-US" sz="2800" baseline="-25000" dirty="0">
                <a:latin typeface="Times New Roman" panose="02020603050405020304" pitchFamily="18" charset="0"/>
                <a:cs typeface="Times New Roman" panose="02020603050405020304" pitchFamily="18" charset="0"/>
              </a:rPr>
              <a:t>5   </a:t>
            </a:r>
            <a:r>
              <a:rPr lang="en-US" sz="2800" dirty="0">
                <a:solidFill>
                  <a:srgbClr val="FF0000"/>
                </a:solidFill>
                <a:latin typeface="Times New Roman" panose="02020603050405020304" pitchFamily="18" charset="0"/>
                <a:cs typeface="Times New Roman" panose="02020603050405020304" pitchFamily="18" charset="0"/>
              </a:rPr>
              <a:t>vanadium V phosphate</a:t>
            </a:r>
          </a:p>
          <a:p>
            <a:r>
              <a:rPr lang="en-US" sz="2800" dirty="0">
                <a:latin typeface="Times New Roman" panose="02020603050405020304" pitchFamily="18" charset="0"/>
                <a:cs typeface="Times New Roman" panose="02020603050405020304" pitchFamily="18" charset="0"/>
              </a:rPr>
              <a:t>  </a:t>
            </a:r>
          </a:p>
          <a:p>
            <a:r>
              <a:rPr lang="en-US" sz="2800" dirty="0">
                <a:latin typeface="Times New Roman" panose="02020603050405020304" pitchFamily="18" charset="0"/>
                <a:cs typeface="Times New Roman" panose="02020603050405020304" pitchFamily="18" charset="0"/>
              </a:rPr>
              <a:t>NaClO</a:t>
            </a:r>
            <a:r>
              <a:rPr lang="en-US" sz="2800" baseline="-25000" dirty="0">
                <a:latin typeface="Times New Roman" panose="02020603050405020304" pitchFamily="18" charset="0"/>
                <a:cs typeface="Times New Roman" panose="02020603050405020304" pitchFamily="18" charset="0"/>
              </a:rPr>
              <a:t>4    </a:t>
            </a:r>
            <a:r>
              <a:rPr lang="en-US" sz="2800" dirty="0">
                <a:solidFill>
                  <a:srgbClr val="FF0000"/>
                </a:solidFill>
                <a:latin typeface="Times New Roman" panose="02020603050405020304" pitchFamily="18" charset="0"/>
                <a:cs typeface="Times New Roman" panose="02020603050405020304" pitchFamily="18" charset="0"/>
              </a:rPr>
              <a:t> sodium perchlorate</a:t>
            </a:r>
            <a:endParaRPr lang="en-US" sz="2800" dirty="0">
              <a:latin typeface="Times New Roman" panose="02020603050405020304" pitchFamily="18" charset="0"/>
              <a:cs typeface="Times New Roman" panose="02020603050405020304" pitchFamily="18" charset="0"/>
            </a:endParaRPr>
          </a:p>
          <a:p>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NaClO</a:t>
            </a:r>
            <a:r>
              <a:rPr lang="en-US" sz="2800" baseline="-25000" dirty="0">
                <a:latin typeface="Times New Roman" panose="02020603050405020304" pitchFamily="18" charset="0"/>
                <a:cs typeface="Times New Roman" panose="02020603050405020304" pitchFamily="18" charset="0"/>
              </a:rPr>
              <a:t>2      </a:t>
            </a:r>
            <a:r>
              <a:rPr lang="en-US" sz="2800" dirty="0">
                <a:solidFill>
                  <a:srgbClr val="FF0000"/>
                </a:solidFill>
                <a:latin typeface="Times New Roman" panose="02020603050405020304" pitchFamily="18" charset="0"/>
                <a:cs typeface="Times New Roman" panose="02020603050405020304" pitchFamily="18" charset="0"/>
              </a:rPr>
              <a:t>sodium chlorite</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Al</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(HSO</a:t>
            </a:r>
            <a:r>
              <a:rPr lang="en-US" sz="2800" baseline="-25000" dirty="0">
                <a:latin typeface="Times New Roman" panose="02020603050405020304" pitchFamily="18" charset="0"/>
                <a:cs typeface="Times New Roman" panose="02020603050405020304" pitchFamily="18" charset="0"/>
              </a:rPr>
              <a:t>4</a:t>
            </a:r>
            <a:r>
              <a:rPr lang="en-US" sz="2800" dirty="0">
                <a:latin typeface="Times New Roman" panose="02020603050405020304" pitchFamily="18" charset="0"/>
                <a:cs typeface="Times New Roman" panose="02020603050405020304" pitchFamily="18" charset="0"/>
              </a:rPr>
              <a:t>)</a:t>
            </a:r>
            <a:r>
              <a:rPr lang="en-US" sz="2800" baseline="-25000" dirty="0">
                <a:latin typeface="Times New Roman" panose="02020603050405020304" pitchFamily="18" charset="0"/>
                <a:cs typeface="Times New Roman" panose="02020603050405020304" pitchFamily="18" charset="0"/>
              </a:rPr>
              <a:t>3    </a:t>
            </a:r>
            <a:r>
              <a:rPr lang="en-US" sz="2800" dirty="0">
                <a:solidFill>
                  <a:srgbClr val="FF0000"/>
                </a:solidFill>
                <a:latin typeface="Times New Roman" panose="02020603050405020304" pitchFamily="18" charset="0"/>
                <a:cs typeface="Times New Roman" panose="02020603050405020304" pitchFamily="18" charset="0"/>
              </a:rPr>
              <a:t>aluminum hydrogen sulfate</a:t>
            </a:r>
            <a:endParaRPr lang="en-US" sz="2800" baseline="-25000" dirty="0">
              <a:latin typeface="Times New Roman" panose="02020603050405020304" pitchFamily="18" charset="0"/>
              <a:cs typeface="Times New Roman" panose="02020603050405020304" pitchFamily="18" charset="0"/>
            </a:endParaRPr>
          </a:p>
          <a:p>
            <a:endParaRPr lang="en-US" sz="2800" baseline="-250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NH</a:t>
            </a:r>
            <a:r>
              <a:rPr lang="en-US" sz="2800" baseline="-25000" dirty="0">
                <a:latin typeface="Times New Roman" panose="02020603050405020304" pitchFamily="18" charset="0"/>
                <a:cs typeface="Times New Roman" panose="02020603050405020304" pitchFamily="18" charset="0"/>
              </a:rPr>
              <a:t>3     </a:t>
            </a:r>
            <a:r>
              <a:rPr lang="en-US" sz="2800" dirty="0">
                <a:solidFill>
                  <a:srgbClr val="FF0000"/>
                </a:solidFill>
                <a:latin typeface="Times New Roman" panose="02020603050405020304" pitchFamily="18" charset="0"/>
                <a:cs typeface="Times New Roman" panose="02020603050405020304" pitchFamily="18" charset="0"/>
              </a:rPr>
              <a:t> ammonia (or nitrogen trihydride)</a:t>
            </a:r>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864038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A4E250-674C-4576-915B-AAA0458DE602}"/>
              </a:ext>
            </a:extLst>
          </p:cNvPr>
          <p:cNvSpPr txBox="1"/>
          <p:nvPr/>
        </p:nvSpPr>
        <p:spPr>
          <a:xfrm>
            <a:off x="304800" y="304800"/>
            <a:ext cx="11887200" cy="4524315"/>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Given this balanced reaction:</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2Na</a:t>
            </a:r>
            <a:r>
              <a:rPr lang="en-US" sz="3600" baseline="-25000" dirty="0">
                <a:latin typeface="Times New Roman" panose="02020603050405020304" pitchFamily="18" charset="0"/>
                <a:cs typeface="Times New Roman" panose="02020603050405020304" pitchFamily="18" charset="0"/>
              </a:rPr>
              <a:t>(S)  </a:t>
            </a:r>
            <a:r>
              <a:rPr lang="en-US" sz="3600" dirty="0">
                <a:latin typeface="Times New Roman" panose="02020603050405020304" pitchFamily="18" charset="0"/>
                <a:cs typeface="Times New Roman" panose="02020603050405020304" pitchFamily="18" charset="0"/>
              </a:rPr>
              <a:t>+ Cl</a:t>
            </a:r>
            <a:r>
              <a:rPr lang="en-US" sz="3600" baseline="-25000" dirty="0">
                <a:latin typeface="Times New Roman" panose="02020603050405020304" pitchFamily="18" charset="0"/>
                <a:cs typeface="Times New Roman" panose="02020603050405020304" pitchFamily="18" charset="0"/>
              </a:rPr>
              <a:t>2(G)   </a:t>
            </a:r>
            <a:r>
              <a:rPr lang="en-US" sz="3600" dirty="0">
                <a:latin typeface="Times New Roman" panose="02020603050405020304" pitchFamily="18" charset="0"/>
                <a:cs typeface="Times New Roman" panose="02020603050405020304" pitchFamily="18" charset="0"/>
              </a:rPr>
              <a:t>→  2NaCl</a:t>
            </a:r>
            <a:r>
              <a:rPr lang="en-US" sz="3600" baseline="-25000" dirty="0">
                <a:latin typeface="Times New Roman" panose="02020603050405020304" pitchFamily="18" charset="0"/>
                <a:cs typeface="Times New Roman" panose="02020603050405020304" pitchFamily="18" charset="0"/>
              </a:rPr>
              <a:t>(S)</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If 46 grams of Na and 71 grams of Cl</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react completely, what is the total mass of NaCl produced? </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(1) 58.5 g              (2) 117 g                (3) 163 g            (4) 234 g</a:t>
            </a:r>
          </a:p>
        </p:txBody>
      </p:sp>
    </p:spTree>
    <p:extLst>
      <p:ext uri="{BB962C8B-B14F-4D97-AF65-F5344CB8AC3E}">
        <p14:creationId xmlns:p14="http://schemas.microsoft.com/office/powerpoint/2010/main" val="29751048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A4E250-674C-4576-915B-AAA0458DE602}"/>
              </a:ext>
            </a:extLst>
          </p:cNvPr>
          <p:cNvSpPr txBox="1"/>
          <p:nvPr/>
        </p:nvSpPr>
        <p:spPr>
          <a:xfrm>
            <a:off x="304800" y="304800"/>
            <a:ext cx="11887200" cy="6186309"/>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Given this balanced reaction:</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2Na</a:t>
            </a:r>
            <a:r>
              <a:rPr lang="en-US" sz="3600" baseline="-25000" dirty="0">
                <a:latin typeface="Times New Roman" panose="02020603050405020304" pitchFamily="18" charset="0"/>
                <a:cs typeface="Times New Roman" panose="02020603050405020304" pitchFamily="18" charset="0"/>
              </a:rPr>
              <a:t>(S)  </a:t>
            </a:r>
            <a:r>
              <a:rPr lang="en-US" sz="3600" dirty="0">
                <a:latin typeface="Times New Roman" panose="02020603050405020304" pitchFamily="18" charset="0"/>
                <a:cs typeface="Times New Roman" panose="02020603050405020304" pitchFamily="18" charset="0"/>
              </a:rPr>
              <a:t>+ Cl</a:t>
            </a:r>
            <a:r>
              <a:rPr lang="en-US" sz="3600" baseline="-25000" dirty="0">
                <a:latin typeface="Times New Roman" panose="02020603050405020304" pitchFamily="18" charset="0"/>
                <a:cs typeface="Times New Roman" panose="02020603050405020304" pitchFamily="18" charset="0"/>
              </a:rPr>
              <a:t>2(G)   </a:t>
            </a:r>
            <a:r>
              <a:rPr lang="en-US" sz="3600" dirty="0">
                <a:latin typeface="Times New Roman" panose="02020603050405020304" pitchFamily="18" charset="0"/>
                <a:cs typeface="Times New Roman" panose="02020603050405020304" pitchFamily="18" charset="0"/>
              </a:rPr>
              <a:t>→  2NaCl</a:t>
            </a:r>
            <a:r>
              <a:rPr lang="en-US" sz="3600" baseline="-25000" dirty="0">
                <a:latin typeface="Times New Roman" panose="02020603050405020304" pitchFamily="18" charset="0"/>
                <a:cs typeface="Times New Roman" panose="02020603050405020304" pitchFamily="18" charset="0"/>
              </a:rPr>
              <a:t>(S)</a:t>
            </a:r>
          </a:p>
          <a:p>
            <a:r>
              <a:rPr lang="en-US" sz="3600" dirty="0">
                <a:solidFill>
                  <a:srgbClr val="000099"/>
                </a:solidFill>
                <a:latin typeface="Times New Roman" panose="02020603050405020304" pitchFamily="18" charset="0"/>
                <a:cs typeface="Times New Roman" panose="02020603050405020304" pitchFamily="18" charset="0"/>
              </a:rPr>
              <a:t>46 g    +  71 g   =  117 grams</a:t>
            </a:r>
          </a:p>
          <a:p>
            <a:r>
              <a:rPr lang="en-US" sz="3600" dirty="0">
                <a:latin typeface="Times New Roman" panose="02020603050405020304" pitchFamily="18" charset="0"/>
                <a:cs typeface="Times New Roman" panose="02020603050405020304" pitchFamily="18" charset="0"/>
              </a:rPr>
              <a:t>If 46 grams of Na and 71 grams of Cl</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react completely, what is the total mass of NaCl produced? </a:t>
            </a:r>
          </a:p>
          <a:p>
            <a:endParaRPr lang="en-US" sz="3600" dirty="0">
              <a:latin typeface="Times New Roman" panose="02020603050405020304" pitchFamily="18" charset="0"/>
              <a:cs typeface="Times New Roman" panose="02020603050405020304" pitchFamily="18" charset="0"/>
            </a:endParaRPr>
          </a:p>
          <a:p>
            <a:pPr marL="742950" indent="-742950">
              <a:buAutoNum type="arabicParenBoth"/>
            </a:pPr>
            <a:r>
              <a:rPr lang="en-US" sz="3600" dirty="0">
                <a:latin typeface="Times New Roman" panose="02020603050405020304" pitchFamily="18" charset="0"/>
                <a:cs typeface="Times New Roman" panose="02020603050405020304" pitchFamily="18" charset="0"/>
              </a:rPr>
              <a:t>58.5 g              </a:t>
            </a:r>
            <a:r>
              <a:rPr lang="en-US" sz="3600" dirty="0">
                <a:solidFill>
                  <a:srgbClr val="FF0000"/>
                </a:solidFill>
                <a:latin typeface="Times New Roman" panose="02020603050405020304" pitchFamily="18" charset="0"/>
                <a:cs typeface="Times New Roman" panose="02020603050405020304" pitchFamily="18" charset="0"/>
              </a:rPr>
              <a:t>(2) 117 g                </a:t>
            </a:r>
            <a:r>
              <a:rPr lang="en-US" sz="3600" dirty="0">
                <a:latin typeface="Times New Roman" panose="02020603050405020304" pitchFamily="18" charset="0"/>
                <a:cs typeface="Times New Roman" panose="02020603050405020304" pitchFamily="18" charset="0"/>
              </a:rPr>
              <a:t>(3) 163 g            (4) 234 g</a:t>
            </a:r>
          </a:p>
          <a:p>
            <a:pPr marL="742950" indent="-742950">
              <a:buAutoNum type="arabicParenBoth"/>
            </a:pPr>
            <a:endParaRPr lang="en-US" sz="3600" dirty="0">
              <a:latin typeface="Times New Roman" panose="02020603050405020304" pitchFamily="18" charset="0"/>
              <a:cs typeface="Times New Roman" panose="02020603050405020304" pitchFamily="18" charset="0"/>
            </a:endParaRPr>
          </a:p>
          <a:p>
            <a:r>
              <a:rPr lang="en-US" sz="3600" dirty="0">
                <a:solidFill>
                  <a:srgbClr val="FF0000"/>
                </a:solidFill>
                <a:latin typeface="Times New Roman" panose="02020603050405020304" pitchFamily="18" charset="0"/>
                <a:cs typeface="Times New Roman" panose="02020603050405020304" pitchFamily="18" charset="0"/>
              </a:rPr>
              <a:t>This is a “Conservation of mass” question, not a big mole math problem to fight with for one point. </a:t>
            </a:r>
          </a:p>
        </p:txBody>
      </p:sp>
    </p:spTree>
    <p:extLst>
      <p:ext uri="{BB962C8B-B14F-4D97-AF65-F5344CB8AC3E}">
        <p14:creationId xmlns:p14="http://schemas.microsoft.com/office/powerpoint/2010/main" val="38883500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A4E250-674C-4576-915B-AAA0458DE602}"/>
              </a:ext>
            </a:extLst>
          </p:cNvPr>
          <p:cNvSpPr txBox="1"/>
          <p:nvPr/>
        </p:nvSpPr>
        <p:spPr>
          <a:xfrm>
            <a:off x="304800" y="304800"/>
            <a:ext cx="118872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Given this balanced reaction:</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2H</a:t>
            </a:r>
            <a:r>
              <a:rPr lang="en-US" sz="3600" baseline="-25000" dirty="0">
                <a:latin typeface="Times New Roman" panose="02020603050405020304" pitchFamily="18" charset="0"/>
                <a:cs typeface="Times New Roman" panose="02020603050405020304" pitchFamily="18" charset="0"/>
              </a:rPr>
              <a:t>2(G)  </a:t>
            </a:r>
            <a:r>
              <a:rPr lang="en-US" sz="3600" dirty="0">
                <a:latin typeface="Times New Roman" panose="02020603050405020304" pitchFamily="18" charset="0"/>
                <a:cs typeface="Times New Roman" panose="02020603050405020304" pitchFamily="18" charset="0"/>
              </a:rPr>
              <a:t>+ O</a:t>
            </a:r>
            <a:r>
              <a:rPr lang="en-US" sz="3600" baseline="-25000" dirty="0">
                <a:latin typeface="Times New Roman" panose="02020603050405020304" pitchFamily="18" charset="0"/>
                <a:cs typeface="Times New Roman" panose="02020603050405020304" pitchFamily="18" charset="0"/>
              </a:rPr>
              <a:t>2(G)   </a:t>
            </a:r>
            <a:r>
              <a:rPr lang="en-US" sz="3600" dirty="0">
                <a:latin typeface="Times New Roman" panose="02020603050405020304" pitchFamily="18" charset="0"/>
                <a:cs typeface="Times New Roman" panose="02020603050405020304" pitchFamily="18" charset="0"/>
              </a:rPr>
              <a:t>→  2H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O</a:t>
            </a:r>
            <a:r>
              <a:rPr lang="en-US" sz="3600" baseline="-25000" dirty="0">
                <a:latin typeface="Times New Roman" panose="02020603050405020304" pitchFamily="18" charset="0"/>
                <a:cs typeface="Times New Roman" panose="02020603050405020304" pitchFamily="18" charset="0"/>
              </a:rPr>
              <a:t>(G)</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What is the mole ratio oxygen to water? </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(1) 2:1          (2) 1:2           (3) 2:2            (4) 2:1:2</a:t>
            </a:r>
          </a:p>
        </p:txBody>
      </p:sp>
    </p:spTree>
    <p:extLst>
      <p:ext uri="{BB962C8B-B14F-4D97-AF65-F5344CB8AC3E}">
        <p14:creationId xmlns:p14="http://schemas.microsoft.com/office/powerpoint/2010/main" val="157971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1251B2-D3B1-481F-A0CD-03307685D634}"/>
              </a:ext>
            </a:extLst>
          </p:cNvPr>
          <p:cNvSpPr txBox="1"/>
          <p:nvPr/>
        </p:nvSpPr>
        <p:spPr>
          <a:xfrm>
            <a:off x="0" y="145773"/>
            <a:ext cx="12192000" cy="6524863"/>
          </a:xfrm>
          <a:prstGeom prst="rect">
            <a:avLst/>
          </a:prstGeom>
          <a:noFill/>
        </p:spPr>
        <p:txBody>
          <a:bodyPr wrap="square" rtlCol="0">
            <a:spAutoFit/>
          </a:bodyPr>
          <a:lstStyle/>
          <a:p>
            <a:r>
              <a:rPr lang="en-US" sz="4000" dirty="0"/>
              <a:t>Neils Bohr described how electrons can become excited when they absorb unique amounts of energy.  When these excited electrons return to the ground state, they emit…</a:t>
            </a:r>
          </a:p>
          <a:p>
            <a:r>
              <a:rPr lang="en-US" sz="4000" dirty="0">
                <a:solidFill>
                  <a:srgbClr val="FF0000"/>
                </a:solidFill>
              </a:rPr>
              <a:t>Spectra, which we can see as color light, or with refractive lenses, we can break up that one color our eyes see into the unique colors at specific wavelengths that make the color we see with our eyes.  That spectra graph can be measured, and each substance has a unique spectra graph.  </a:t>
            </a:r>
          </a:p>
          <a:p>
            <a:endParaRPr lang="en-US" dirty="0"/>
          </a:p>
        </p:txBody>
      </p:sp>
    </p:spTree>
    <p:extLst>
      <p:ext uri="{BB962C8B-B14F-4D97-AF65-F5344CB8AC3E}">
        <p14:creationId xmlns:p14="http://schemas.microsoft.com/office/powerpoint/2010/main" val="30617578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A4E250-674C-4576-915B-AAA0458DE602}"/>
              </a:ext>
            </a:extLst>
          </p:cNvPr>
          <p:cNvSpPr txBox="1"/>
          <p:nvPr/>
        </p:nvSpPr>
        <p:spPr>
          <a:xfrm>
            <a:off x="304800" y="304800"/>
            <a:ext cx="11887200" cy="563231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Given this balanced reaction:</a:t>
            </a:r>
          </a:p>
          <a:p>
            <a:endParaRPr lang="en-US" sz="3600" dirty="0">
              <a:latin typeface="Times New Roman" panose="02020603050405020304" pitchFamily="18" charset="0"/>
              <a:cs typeface="Times New Roman" panose="02020603050405020304" pitchFamily="18" charset="0"/>
            </a:endParaRPr>
          </a:p>
          <a:p>
            <a:r>
              <a:rPr lang="en-US" sz="3600" dirty="0">
                <a:solidFill>
                  <a:srgbClr val="0000FF"/>
                </a:solidFill>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2(G)  </a:t>
            </a:r>
            <a:r>
              <a:rPr lang="en-US" sz="3600" dirty="0">
                <a:latin typeface="Times New Roman" panose="02020603050405020304" pitchFamily="18" charset="0"/>
                <a:cs typeface="Times New Roman" panose="02020603050405020304" pitchFamily="18" charset="0"/>
              </a:rPr>
              <a:t>+ </a:t>
            </a:r>
            <a:r>
              <a:rPr lang="en-US" sz="3600" dirty="0">
                <a:solidFill>
                  <a:srgbClr val="FF0000"/>
                </a:solidFill>
                <a:latin typeface="Times New Roman" panose="02020603050405020304" pitchFamily="18" charset="0"/>
                <a:cs typeface="Times New Roman" panose="02020603050405020304" pitchFamily="18" charset="0"/>
              </a:rPr>
              <a:t>1</a:t>
            </a:r>
            <a:r>
              <a:rPr lang="en-US" sz="3600" dirty="0">
                <a:latin typeface="Times New Roman" panose="02020603050405020304" pitchFamily="18" charset="0"/>
                <a:cs typeface="Times New Roman" panose="02020603050405020304" pitchFamily="18" charset="0"/>
              </a:rPr>
              <a:t>O</a:t>
            </a:r>
            <a:r>
              <a:rPr lang="en-US" sz="3600" baseline="-25000" dirty="0">
                <a:latin typeface="Times New Roman" panose="02020603050405020304" pitchFamily="18" charset="0"/>
                <a:cs typeface="Times New Roman" panose="02020603050405020304" pitchFamily="18" charset="0"/>
              </a:rPr>
              <a:t>2(G)   </a:t>
            </a:r>
            <a:r>
              <a:rPr lang="en-US" sz="3600" dirty="0">
                <a:latin typeface="Times New Roman" panose="02020603050405020304" pitchFamily="18" charset="0"/>
                <a:cs typeface="Times New Roman" panose="02020603050405020304" pitchFamily="18" charset="0"/>
              </a:rPr>
              <a:t>→  </a:t>
            </a:r>
            <a:r>
              <a:rPr lang="en-US" sz="3600" dirty="0">
                <a:solidFill>
                  <a:srgbClr val="FF0000"/>
                </a:solidFill>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O</a:t>
            </a:r>
            <a:r>
              <a:rPr lang="en-US" sz="3600" baseline="-25000" dirty="0">
                <a:latin typeface="Times New Roman" panose="02020603050405020304" pitchFamily="18" charset="0"/>
                <a:cs typeface="Times New Roman" panose="02020603050405020304" pitchFamily="18" charset="0"/>
              </a:rPr>
              <a:t>(G)</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What is the mole ratio oxygen to water? </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(1) 2:1          </a:t>
            </a:r>
            <a:r>
              <a:rPr lang="en-US" sz="3600" dirty="0">
                <a:solidFill>
                  <a:srgbClr val="FF0000"/>
                </a:solidFill>
                <a:latin typeface="Times New Roman" panose="02020603050405020304" pitchFamily="18" charset="0"/>
                <a:cs typeface="Times New Roman" panose="02020603050405020304" pitchFamily="18" charset="0"/>
              </a:rPr>
              <a:t>(2) 1:2           </a:t>
            </a:r>
            <a:r>
              <a:rPr lang="en-US" sz="3600" dirty="0">
                <a:latin typeface="Times New Roman" panose="02020603050405020304" pitchFamily="18" charset="0"/>
                <a:cs typeface="Times New Roman" panose="02020603050405020304" pitchFamily="18" charset="0"/>
              </a:rPr>
              <a:t>(3) 2:2            (4) 2:1:2</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we don’t usually put in a “1” but there is only one mole of oxygen there.  </a:t>
            </a:r>
            <a:r>
              <a:rPr lang="en-US" sz="3600" dirty="0">
                <a:solidFill>
                  <a:srgbClr val="FF0000"/>
                </a:solidFill>
                <a:latin typeface="Times New Roman" panose="02020603050405020304" pitchFamily="18" charset="0"/>
                <a:cs typeface="Times New Roman" panose="02020603050405020304" pitchFamily="18" charset="0"/>
              </a:rPr>
              <a:t>It’s 1:2</a:t>
            </a:r>
          </a:p>
        </p:txBody>
      </p:sp>
    </p:spTree>
    <p:extLst>
      <p:ext uri="{BB962C8B-B14F-4D97-AF65-F5344CB8AC3E}">
        <p14:creationId xmlns:p14="http://schemas.microsoft.com/office/powerpoint/2010/main" val="25822206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D9DAC8-BDD7-4E1F-A399-11E99C875824}"/>
              </a:ext>
            </a:extLst>
          </p:cNvPr>
          <p:cNvSpPr txBox="1"/>
          <p:nvPr/>
        </p:nvSpPr>
        <p:spPr>
          <a:xfrm>
            <a:off x="238539" y="0"/>
            <a:ext cx="11582399" cy="6463308"/>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The statement “packed cations surrounded by a sea of valence electrons” best describes…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(there may be more than one answer listed below)</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Ionic compounds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Molecular compounds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Metals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Nonmetals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Radioisotopes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Acids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Gases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O</a:t>
            </a:r>
            <a:r>
              <a:rPr lang="en-US" baseline="-25000" dirty="0">
                <a:latin typeface="Times New Roman" panose="02020603050405020304" pitchFamily="18" charset="0"/>
                <a:cs typeface="Times New Roman" panose="02020603050405020304" pitchFamily="18" charset="0"/>
              </a:rPr>
              <a:t>(S)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Electrolytes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Unsaturated hydrocarbons</a:t>
            </a:r>
          </a:p>
        </p:txBody>
      </p:sp>
    </p:spTree>
    <p:extLst>
      <p:ext uri="{BB962C8B-B14F-4D97-AF65-F5344CB8AC3E}">
        <p14:creationId xmlns:p14="http://schemas.microsoft.com/office/powerpoint/2010/main" val="47268191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D9DAC8-BDD7-4E1F-A399-11E99C875824}"/>
              </a:ext>
            </a:extLst>
          </p:cNvPr>
          <p:cNvSpPr txBox="1"/>
          <p:nvPr/>
        </p:nvSpPr>
        <p:spPr>
          <a:xfrm>
            <a:off x="238539" y="0"/>
            <a:ext cx="11953461" cy="6463308"/>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The statement “packed cations surrounded by a sea of valence electrons” best describes…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(there may be more than one answer listed below)</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Ionic compounds   </a:t>
            </a:r>
            <a:r>
              <a:rPr lang="en-US" dirty="0">
                <a:solidFill>
                  <a:srgbClr val="000099"/>
                </a:solidFill>
                <a:latin typeface="Times New Roman" panose="02020603050405020304" pitchFamily="18" charset="0"/>
                <a:cs typeface="Times New Roman" panose="02020603050405020304" pitchFamily="18" charset="0"/>
              </a:rPr>
              <a:t>forms from ionic bonds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Molecular compounds   </a:t>
            </a:r>
            <a:r>
              <a:rPr lang="en-US" dirty="0">
                <a:solidFill>
                  <a:srgbClr val="000099"/>
                </a:solidFill>
                <a:latin typeface="Times New Roman" panose="02020603050405020304" pitchFamily="18" charset="0"/>
                <a:cs typeface="Times New Roman" panose="02020603050405020304" pitchFamily="18" charset="0"/>
              </a:rPr>
              <a:t>forms from covalent bonds</a:t>
            </a:r>
          </a:p>
          <a:p>
            <a:endParaRPr lang="en-US" dirty="0">
              <a:latin typeface="Times New Roman" panose="02020603050405020304" pitchFamily="18" charset="0"/>
              <a:cs typeface="Times New Roman" panose="02020603050405020304" pitchFamily="18" charset="0"/>
            </a:endParaRPr>
          </a:p>
          <a:p>
            <a:r>
              <a:rPr lang="en-US" dirty="0">
                <a:solidFill>
                  <a:srgbClr val="FF0000"/>
                </a:solidFill>
                <a:latin typeface="Times New Roman" panose="02020603050405020304" pitchFamily="18" charset="0"/>
                <a:cs typeface="Times New Roman" panose="02020603050405020304" pitchFamily="18" charset="0"/>
              </a:rPr>
              <a:t>Metals ARE “packed cations surrounded by a sea of valence electrons”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Nonmetals   </a:t>
            </a:r>
            <a:r>
              <a:rPr lang="en-US" dirty="0">
                <a:solidFill>
                  <a:srgbClr val="000099"/>
                </a:solidFill>
                <a:latin typeface="Times New Roman" panose="02020603050405020304" pitchFamily="18" charset="0"/>
                <a:cs typeface="Times New Roman" panose="02020603050405020304" pitchFamily="18" charset="0"/>
              </a:rPr>
              <a:t>usually make nonpolar covalent bonds when bonded together (HONClBrIF twins)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Radioisotopes    </a:t>
            </a:r>
            <a:r>
              <a:rPr lang="en-US" dirty="0">
                <a:solidFill>
                  <a:srgbClr val="FF0000"/>
                </a:solidFill>
                <a:latin typeface="Times New Roman" panose="02020603050405020304" pitchFamily="18" charset="0"/>
                <a:cs typeface="Times New Roman" panose="02020603050405020304" pitchFamily="18" charset="0"/>
              </a:rPr>
              <a:t>usually free atoms, but the metallic ones have  “packed cations surrounded by a sea of valence electrons”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Acids    </a:t>
            </a:r>
            <a:r>
              <a:rPr lang="en-US" dirty="0">
                <a:solidFill>
                  <a:srgbClr val="000099"/>
                </a:solidFill>
                <a:latin typeface="Times New Roman" panose="02020603050405020304" pitchFamily="18" charset="0"/>
                <a:cs typeface="Times New Roman" panose="02020603050405020304" pitchFamily="18" charset="0"/>
              </a:rPr>
              <a:t>these compounds make molecular bonds, which “</a:t>
            </a:r>
            <a:r>
              <a:rPr lang="en-US" dirty="0" err="1">
                <a:solidFill>
                  <a:srgbClr val="000099"/>
                </a:solidFill>
                <a:latin typeface="Times New Roman" panose="02020603050405020304" pitchFamily="18" charset="0"/>
                <a:cs typeface="Times New Roman" panose="02020603050405020304" pitchFamily="18" charset="0"/>
              </a:rPr>
              <a:t>unbond</a:t>
            </a:r>
            <a:r>
              <a:rPr lang="en-US" dirty="0">
                <a:solidFill>
                  <a:srgbClr val="000099"/>
                </a:solidFill>
                <a:latin typeface="Times New Roman" panose="02020603050405020304" pitchFamily="18" charset="0"/>
                <a:cs typeface="Times New Roman" panose="02020603050405020304" pitchFamily="18" charset="0"/>
              </a:rPr>
              <a:t>” in water to form ions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Gases  </a:t>
            </a:r>
            <a:r>
              <a:rPr lang="en-US" dirty="0">
                <a:solidFill>
                  <a:srgbClr val="000099"/>
                </a:solidFill>
                <a:latin typeface="Times New Roman" panose="02020603050405020304" pitchFamily="18" charset="0"/>
                <a:cs typeface="Times New Roman" panose="02020603050405020304" pitchFamily="18" charset="0"/>
              </a:rPr>
              <a:t>no metals are gases in normal life, but if they did, they would be unbonded from each other.  </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O</a:t>
            </a:r>
            <a:r>
              <a:rPr lang="en-US" baseline="-25000" dirty="0">
                <a:latin typeface="Times New Roman" panose="02020603050405020304" pitchFamily="18" charset="0"/>
                <a:cs typeface="Times New Roman" panose="02020603050405020304" pitchFamily="18" charset="0"/>
              </a:rPr>
              <a:t>(S)   </a:t>
            </a:r>
            <a:r>
              <a:rPr lang="en-US" baseline="-25000" dirty="0">
                <a:solidFill>
                  <a:srgbClr val="000099"/>
                </a:solidFill>
                <a:latin typeface="Times New Roman" panose="02020603050405020304" pitchFamily="18" charset="0"/>
                <a:cs typeface="Times New Roman" panose="02020603050405020304" pitchFamily="18" charset="0"/>
              </a:rPr>
              <a:t> </a:t>
            </a:r>
            <a:r>
              <a:rPr lang="en-US" dirty="0">
                <a:solidFill>
                  <a:srgbClr val="000099"/>
                </a:solidFill>
                <a:latin typeface="Times New Roman" panose="02020603050405020304" pitchFamily="18" charset="0"/>
                <a:cs typeface="Times New Roman" panose="02020603050405020304" pitchFamily="18" charset="0"/>
              </a:rPr>
              <a:t>water ice makes strong hydrogen bonds molecule to molecule</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Electrolytes    </a:t>
            </a:r>
            <a:r>
              <a:rPr lang="en-US" dirty="0">
                <a:solidFill>
                  <a:srgbClr val="000099"/>
                </a:solidFill>
                <a:latin typeface="Times New Roman" panose="02020603050405020304" pitchFamily="18" charset="0"/>
                <a:cs typeface="Times New Roman" panose="02020603050405020304" pitchFamily="18" charset="0"/>
              </a:rPr>
              <a:t>are aqueous ionic compounds (or would be if put into water).  They have ionic bonds as solids, or no bonds AQ</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Unsaturated hydrocarbons   </a:t>
            </a:r>
            <a:r>
              <a:rPr lang="en-US" dirty="0">
                <a:solidFill>
                  <a:srgbClr val="000099"/>
                </a:solidFill>
                <a:latin typeface="Times New Roman" panose="02020603050405020304" pitchFamily="18" charset="0"/>
                <a:cs typeface="Times New Roman" panose="02020603050405020304" pitchFamily="18" charset="0"/>
              </a:rPr>
              <a:t>this make only covalent bonds</a:t>
            </a:r>
          </a:p>
        </p:txBody>
      </p:sp>
    </p:spTree>
    <p:extLst>
      <p:ext uri="{BB962C8B-B14F-4D97-AF65-F5344CB8AC3E}">
        <p14:creationId xmlns:p14="http://schemas.microsoft.com/office/powerpoint/2010/main" val="277337139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46428A-9AA7-4417-9786-DEFE8F4FB1ED}"/>
              </a:ext>
            </a:extLst>
          </p:cNvPr>
          <p:cNvSpPr txBox="1"/>
          <p:nvPr/>
        </p:nvSpPr>
        <p:spPr>
          <a:xfrm>
            <a:off x="1" y="1"/>
            <a:ext cx="11860696" cy="3323987"/>
          </a:xfrm>
          <a:prstGeom prst="rect">
            <a:avLst/>
          </a:prstGeom>
          <a:noFill/>
        </p:spPr>
        <p:txBody>
          <a:bodyPr wrap="square" rtlCol="0">
            <a:spAutoFit/>
          </a:bodyPr>
          <a:lstStyle/>
          <a:p>
            <a:r>
              <a:rPr lang="en-US" sz="3200" dirty="0">
                <a:solidFill>
                  <a:srgbClr val="FF0000"/>
                </a:solidFill>
                <a:latin typeface="Times New Roman" panose="02020603050405020304" pitchFamily="18" charset="0"/>
                <a:cs typeface="Times New Roman" panose="02020603050405020304" pitchFamily="18" charset="0"/>
              </a:rPr>
              <a:t>State the CLASS of compound each represents.  </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Propane, 1 propanol, Propanone, 2-bromopropane, Dipropyl ether, Propyl ethanoate, 1propanamine, Propanamide, Propanoic acid, Propyne, Propanal, Methyl propane, and Propene.</a:t>
            </a:r>
          </a:p>
          <a:p>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2884840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46428A-9AA7-4417-9786-DEFE8F4FB1ED}"/>
              </a:ext>
            </a:extLst>
          </p:cNvPr>
          <p:cNvSpPr txBox="1"/>
          <p:nvPr/>
        </p:nvSpPr>
        <p:spPr>
          <a:xfrm>
            <a:off x="0" y="1"/>
            <a:ext cx="12191999" cy="7263527"/>
          </a:xfrm>
          <a:prstGeom prst="rect">
            <a:avLst/>
          </a:prstGeom>
          <a:noFill/>
        </p:spPr>
        <p:txBody>
          <a:bodyPr wrap="square" rtlCol="0">
            <a:spAutoFit/>
          </a:bodyPr>
          <a:lstStyle/>
          <a:p>
            <a:r>
              <a:rPr lang="en-US" sz="3200" dirty="0">
                <a:solidFill>
                  <a:srgbClr val="FF0000"/>
                </a:solidFill>
                <a:latin typeface="Times New Roman" panose="02020603050405020304" pitchFamily="18" charset="0"/>
                <a:cs typeface="Times New Roman" panose="02020603050405020304" pitchFamily="18" charset="0"/>
              </a:rPr>
              <a:t>State the CLASS of compound each represents.  </a:t>
            </a:r>
          </a:p>
          <a:p>
            <a:endParaRPr lang="en-US" sz="3200" dirty="0">
              <a:latin typeface="Times New Roman" panose="02020603050405020304" pitchFamily="18" charset="0"/>
              <a:cs typeface="Times New Roman" panose="02020603050405020304" pitchFamily="18" charset="0"/>
            </a:endParaRPr>
          </a:p>
          <a:p>
            <a:r>
              <a:rPr lang="en-US" sz="4000" dirty="0">
                <a:solidFill>
                  <a:srgbClr val="000099"/>
                </a:solidFill>
                <a:latin typeface="Times New Roman" panose="02020603050405020304" pitchFamily="18" charset="0"/>
                <a:cs typeface="Times New Roman" panose="02020603050405020304" pitchFamily="18" charset="0"/>
              </a:rPr>
              <a:t>Propane ALKANE</a:t>
            </a:r>
            <a:r>
              <a:rPr lang="en-US" sz="4000" dirty="0">
                <a:latin typeface="Times New Roman" panose="02020603050405020304" pitchFamily="18" charset="0"/>
                <a:cs typeface="Times New Roman" panose="02020603050405020304" pitchFamily="18" charset="0"/>
              </a:rPr>
              <a:t>, </a:t>
            </a:r>
            <a:r>
              <a:rPr lang="en-US" sz="4000" dirty="0">
                <a:solidFill>
                  <a:srgbClr val="FF0000"/>
                </a:solidFill>
                <a:latin typeface="Times New Roman" panose="02020603050405020304" pitchFamily="18" charset="0"/>
                <a:cs typeface="Times New Roman" panose="02020603050405020304" pitchFamily="18" charset="0"/>
              </a:rPr>
              <a:t>1-propanol ALCOHOL</a:t>
            </a:r>
            <a:r>
              <a:rPr lang="en-US" sz="4000" dirty="0">
                <a:latin typeface="Times New Roman" panose="02020603050405020304" pitchFamily="18" charset="0"/>
                <a:cs typeface="Times New Roman" panose="02020603050405020304" pitchFamily="18" charset="0"/>
              </a:rPr>
              <a:t>, </a:t>
            </a:r>
            <a:br>
              <a:rPr lang="en-US" sz="4000" dirty="0">
                <a:latin typeface="Times New Roman" panose="02020603050405020304" pitchFamily="18" charset="0"/>
                <a:cs typeface="Times New Roman" panose="02020603050405020304" pitchFamily="18" charset="0"/>
              </a:rPr>
            </a:br>
            <a:r>
              <a:rPr lang="en-US" sz="4000" dirty="0">
                <a:solidFill>
                  <a:srgbClr val="000099"/>
                </a:solidFill>
                <a:latin typeface="Times New Roman" panose="02020603050405020304" pitchFamily="18" charset="0"/>
                <a:cs typeface="Times New Roman" panose="02020603050405020304" pitchFamily="18" charset="0"/>
              </a:rPr>
              <a:t>Propanone KETONE</a:t>
            </a:r>
            <a:r>
              <a:rPr lang="en-US" sz="4000" dirty="0">
                <a:latin typeface="Times New Roman" panose="02020603050405020304" pitchFamily="18" charset="0"/>
                <a:cs typeface="Times New Roman" panose="02020603050405020304" pitchFamily="18" charset="0"/>
              </a:rPr>
              <a:t>, 2-bromopropane HALOCARBON, </a:t>
            </a:r>
            <a:r>
              <a:rPr lang="en-US" sz="4000" dirty="0">
                <a:solidFill>
                  <a:srgbClr val="7030A0"/>
                </a:solidFill>
                <a:latin typeface="Times New Roman" panose="02020603050405020304" pitchFamily="18" charset="0"/>
                <a:cs typeface="Times New Roman" panose="02020603050405020304" pitchFamily="18" charset="0"/>
              </a:rPr>
              <a:t>Dipropyl ether </a:t>
            </a:r>
            <a:r>
              <a:rPr lang="en-US" sz="4000" dirty="0" err="1">
                <a:solidFill>
                  <a:srgbClr val="7030A0"/>
                </a:solidFill>
                <a:latin typeface="Times New Roman" panose="02020603050405020304" pitchFamily="18" charset="0"/>
                <a:cs typeface="Times New Roman" panose="02020603050405020304" pitchFamily="18" charset="0"/>
              </a:rPr>
              <a:t>ETHER</a:t>
            </a:r>
            <a:r>
              <a:rPr lang="en-US" sz="4000" dirty="0">
                <a:latin typeface="Times New Roman" panose="02020603050405020304" pitchFamily="18" charset="0"/>
                <a:cs typeface="Times New Roman" panose="02020603050405020304" pitchFamily="18" charset="0"/>
              </a:rPr>
              <a:t>, </a:t>
            </a:r>
            <a:r>
              <a:rPr lang="en-US" sz="4000" dirty="0">
                <a:solidFill>
                  <a:srgbClr val="000099"/>
                </a:solidFill>
                <a:latin typeface="Times New Roman" panose="02020603050405020304" pitchFamily="18" charset="0"/>
                <a:cs typeface="Times New Roman" panose="02020603050405020304" pitchFamily="18" charset="0"/>
              </a:rPr>
              <a:t>Propyl ethanoate ESTER</a:t>
            </a:r>
            <a:r>
              <a:rPr lang="en-US" sz="4000" dirty="0">
                <a:latin typeface="Times New Roman" panose="02020603050405020304" pitchFamily="18" charset="0"/>
                <a:cs typeface="Times New Roman" panose="02020603050405020304" pitchFamily="18" charset="0"/>
              </a:rPr>
              <a:t>, 1propanamine AMINE, </a:t>
            </a:r>
            <a:r>
              <a:rPr lang="en-US" sz="4000" dirty="0">
                <a:solidFill>
                  <a:srgbClr val="FF0000"/>
                </a:solidFill>
                <a:latin typeface="Times New Roman" panose="02020603050405020304" pitchFamily="18" charset="0"/>
                <a:cs typeface="Times New Roman" panose="02020603050405020304" pitchFamily="18" charset="0"/>
              </a:rPr>
              <a:t>Propanamide AMIDE</a:t>
            </a:r>
            <a:r>
              <a:rPr lang="en-US" sz="4000" dirty="0">
                <a:latin typeface="Times New Roman" panose="02020603050405020304" pitchFamily="18" charset="0"/>
                <a:cs typeface="Times New Roman" panose="02020603050405020304" pitchFamily="18" charset="0"/>
              </a:rPr>
              <a:t>,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Propanoic acid Organic ACID, </a:t>
            </a:r>
            <a:r>
              <a:rPr lang="en-US" sz="4000" dirty="0">
                <a:solidFill>
                  <a:srgbClr val="7030A0"/>
                </a:solidFill>
                <a:latin typeface="Times New Roman" panose="02020603050405020304" pitchFamily="18" charset="0"/>
                <a:cs typeface="Times New Roman" panose="02020603050405020304" pitchFamily="18" charset="0"/>
              </a:rPr>
              <a:t>Propyne ALKYNE</a:t>
            </a:r>
            <a:r>
              <a:rPr lang="en-US" sz="4000" dirty="0">
                <a:latin typeface="Times New Roman" panose="02020603050405020304" pitchFamily="18" charset="0"/>
                <a:cs typeface="Times New Roman" panose="02020603050405020304" pitchFamily="18" charset="0"/>
              </a:rPr>
              <a:t>, </a:t>
            </a:r>
            <a:br>
              <a:rPr lang="en-US" sz="4000" dirty="0">
                <a:latin typeface="Times New Roman" panose="02020603050405020304" pitchFamily="18" charset="0"/>
                <a:cs typeface="Times New Roman" panose="02020603050405020304" pitchFamily="18" charset="0"/>
              </a:rPr>
            </a:br>
            <a:r>
              <a:rPr lang="en-US" sz="4000" dirty="0">
                <a:solidFill>
                  <a:srgbClr val="FF0000"/>
                </a:solidFill>
                <a:latin typeface="Times New Roman" panose="02020603050405020304" pitchFamily="18" charset="0"/>
                <a:cs typeface="Times New Roman" panose="02020603050405020304" pitchFamily="18" charset="0"/>
              </a:rPr>
              <a:t>Propanal ALDEHYDE</a:t>
            </a:r>
            <a:r>
              <a:rPr lang="en-US" sz="4000" dirty="0">
                <a:latin typeface="Times New Roman" panose="02020603050405020304" pitchFamily="18" charset="0"/>
                <a:cs typeface="Times New Roman" panose="02020603050405020304" pitchFamily="18" charset="0"/>
              </a:rPr>
              <a:t>,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Methyl propane BRANCHED ALKANE, and </a:t>
            </a:r>
            <a:br>
              <a:rPr lang="en-US" sz="4000" dirty="0">
                <a:latin typeface="Times New Roman" panose="02020603050405020304" pitchFamily="18" charset="0"/>
                <a:cs typeface="Times New Roman" panose="02020603050405020304" pitchFamily="18" charset="0"/>
              </a:rPr>
            </a:br>
            <a:r>
              <a:rPr lang="en-US" sz="4000" dirty="0">
                <a:solidFill>
                  <a:srgbClr val="000099"/>
                </a:solidFill>
                <a:latin typeface="Times New Roman" panose="02020603050405020304" pitchFamily="18" charset="0"/>
                <a:cs typeface="Times New Roman" panose="02020603050405020304" pitchFamily="18" charset="0"/>
              </a:rPr>
              <a:t>Propene ALKENE</a:t>
            </a:r>
            <a:r>
              <a:rPr lang="en-US" sz="4000" dirty="0">
                <a:latin typeface="Times New Roman" panose="02020603050405020304" pitchFamily="18" charset="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a:p>
            <a:r>
              <a:rPr lang="en-US" sz="3200" dirty="0">
                <a:solidFill>
                  <a:srgbClr val="FF0000"/>
                </a:solidFill>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309100763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1CA89D8-3E93-400B-9857-49DE4CA907DE}"/>
              </a:ext>
            </a:extLst>
          </p:cNvPr>
          <p:cNvSpPr txBox="1"/>
          <p:nvPr/>
        </p:nvSpPr>
        <p:spPr>
          <a:xfrm>
            <a:off x="0" y="-79653"/>
            <a:ext cx="6612835" cy="7017306"/>
          </a:xfrm>
          <a:prstGeom prst="rect">
            <a:avLst/>
          </a:prstGeom>
          <a:noFill/>
        </p:spPr>
        <p:txBody>
          <a:bodyPr wrap="square" rtlCol="0">
            <a:spAutoFit/>
          </a:bodyPr>
          <a:lstStyle/>
          <a:p>
            <a:r>
              <a:rPr lang="en-US" dirty="0"/>
              <a:t>Name the molecule.   Name and draw an isomer of this molecule.  </a:t>
            </a:r>
          </a:p>
          <a:p>
            <a:endParaRPr lang="en-US" dirty="0"/>
          </a:p>
          <a:p>
            <a:r>
              <a:rPr lang="en-US" dirty="0"/>
              <a:t>How many pairs of electrons are being shared by the hydrogen at</a:t>
            </a:r>
            <a:br>
              <a:rPr lang="en-US" dirty="0"/>
            </a:br>
            <a:r>
              <a:rPr lang="en-US" dirty="0"/>
              <a:t>the far right, and the carbon atom?</a:t>
            </a:r>
          </a:p>
          <a:p>
            <a:endParaRPr lang="en-US" dirty="0"/>
          </a:p>
          <a:p>
            <a:r>
              <a:rPr lang="en-US" dirty="0"/>
              <a:t>How may electrons are being shared by number 1 carbon and </a:t>
            </a:r>
            <a:br>
              <a:rPr lang="en-US" dirty="0"/>
            </a:br>
            <a:r>
              <a:rPr lang="en-US" dirty="0"/>
              <a:t>the number 2 carbon?</a:t>
            </a:r>
          </a:p>
          <a:p>
            <a:endParaRPr lang="en-US" dirty="0"/>
          </a:p>
          <a:p>
            <a:r>
              <a:rPr lang="en-US" dirty="0"/>
              <a:t>What is the condensed structural formula for this molecule?</a:t>
            </a:r>
          </a:p>
          <a:p>
            <a:endParaRPr lang="en-US" dirty="0"/>
          </a:p>
          <a:p>
            <a:r>
              <a:rPr lang="en-US" dirty="0"/>
              <a:t>What is the gram molecular mass of this molecule?</a:t>
            </a:r>
          </a:p>
          <a:p>
            <a:endParaRPr lang="en-US" dirty="0"/>
          </a:p>
          <a:p>
            <a:r>
              <a:rPr lang="en-US" dirty="0"/>
              <a:t>What is the general formula for this class of hydrocarbon?</a:t>
            </a:r>
          </a:p>
          <a:p>
            <a:endParaRPr lang="en-US" dirty="0"/>
          </a:p>
          <a:p>
            <a:r>
              <a:rPr lang="en-US" dirty="0"/>
              <a:t>Name the bond between any H and a carbon atom.</a:t>
            </a:r>
          </a:p>
          <a:p>
            <a:endParaRPr lang="en-US" dirty="0"/>
          </a:p>
          <a:p>
            <a:r>
              <a:rPr lang="en-US" dirty="0"/>
              <a:t>How many total bonds are present in this molecule?</a:t>
            </a:r>
          </a:p>
          <a:p>
            <a:endParaRPr lang="en-US" dirty="0"/>
          </a:p>
          <a:p>
            <a:r>
              <a:rPr lang="en-US" dirty="0"/>
              <a:t>Are any of these bonds nonpolar covalent?  If yes, how many?</a:t>
            </a:r>
          </a:p>
          <a:p>
            <a:endParaRPr lang="en-US" dirty="0"/>
          </a:p>
          <a:p>
            <a:r>
              <a:rPr lang="en-US" dirty="0"/>
              <a:t>Are any of these bonds single polar covalent?  If yes, how many?</a:t>
            </a:r>
          </a:p>
          <a:p>
            <a:endParaRPr lang="en-US" dirty="0"/>
          </a:p>
          <a:p>
            <a:r>
              <a:rPr lang="en-US" dirty="0"/>
              <a:t>Are there any ionic bonds present here?</a:t>
            </a:r>
          </a:p>
          <a:p>
            <a:endParaRPr lang="en-US" dirty="0"/>
          </a:p>
          <a:p>
            <a:r>
              <a:rPr lang="en-US" dirty="0"/>
              <a:t>Is this a polar molecule or a nonpolar molecule?</a:t>
            </a:r>
          </a:p>
        </p:txBody>
      </p:sp>
      <p:pic>
        <p:nvPicPr>
          <p:cNvPr id="4098" name="Picture 2" descr="Image result for 1 butene structure">
            <a:extLst>
              <a:ext uri="{FF2B5EF4-FFF2-40B4-BE49-F238E27FC236}">
                <a16:creationId xmlns:a16="http://schemas.microsoft.com/office/drawing/2014/main" id="{C217FA31-DFB8-4E5F-AAF1-997091EC1A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2036"/>
          <a:stretch/>
        </p:blipFill>
        <p:spPr bwMode="auto">
          <a:xfrm>
            <a:off x="6891131" y="108502"/>
            <a:ext cx="5300870" cy="2475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277301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1CA89D8-3E93-400B-9857-49DE4CA907DE}"/>
              </a:ext>
            </a:extLst>
          </p:cNvPr>
          <p:cNvSpPr txBox="1"/>
          <p:nvPr/>
        </p:nvSpPr>
        <p:spPr>
          <a:xfrm>
            <a:off x="0" y="0"/>
            <a:ext cx="8070574" cy="6740307"/>
          </a:xfrm>
          <a:prstGeom prst="rect">
            <a:avLst/>
          </a:prstGeom>
          <a:noFill/>
        </p:spPr>
        <p:txBody>
          <a:bodyPr wrap="square" rtlCol="0">
            <a:spAutoFit/>
          </a:bodyPr>
          <a:lstStyle/>
          <a:p>
            <a:r>
              <a:rPr lang="en-US" dirty="0"/>
              <a:t>Name the molecule.   Name and draw an isomer of this molecule.  1-butene  </a:t>
            </a:r>
          </a:p>
          <a:p>
            <a:endParaRPr lang="en-US" sz="1400" dirty="0"/>
          </a:p>
          <a:p>
            <a:r>
              <a:rPr lang="en-US" dirty="0"/>
              <a:t>How many pairs of electrons are being shared by the hydrogen at</a:t>
            </a:r>
            <a:br>
              <a:rPr lang="en-US" dirty="0"/>
            </a:br>
            <a:r>
              <a:rPr lang="en-US" dirty="0"/>
              <a:t>the far right, and the carbon atom? </a:t>
            </a:r>
            <a:r>
              <a:rPr lang="en-US" dirty="0">
                <a:solidFill>
                  <a:srgbClr val="FF0000"/>
                </a:solidFill>
              </a:rPr>
              <a:t>One pair, single bond</a:t>
            </a:r>
          </a:p>
          <a:p>
            <a:endParaRPr lang="en-US" sz="1400" dirty="0">
              <a:solidFill>
                <a:srgbClr val="FF0000"/>
              </a:solidFill>
            </a:endParaRPr>
          </a:p>
          <a:p>
            <a:r>
              <a:rPr lang="en-US" dirty="0"/>
              <a:t>How may electrons are being shared by number 1 carbon and </a:t>
            </a:r>
            <a:br>
              <a:rPr lang="en-US" dirty="0"/>
            </a:br>
            <a:r>
              <a:rPr lang="en-US" dirty="0"/>
              <a:t>the number 2 carbon?  </a:t>
            </a:r>
            <a:r>
              <a:rPr lang="en-US" dirty="0">
                <a:solidFill>
                  <a:srgbClr val="FF0000"/>
                </a:solidFill>
              </a:rPr>
              <a:t>On the left, double bond = shares 4 electrons</a:t>
            </a:r>
          </a:p>
          <a:p>
            <a:endParaRPr lang="en-US" sz="1400" dirty="0"/>
          </a:p>
          <a:p>
            <a:r>
              <a:rPr lang="en-US" dirty="0"/>
              <a:t>What is the condensed structural formula for this molecule?  </a:t>
            </a:r>
            <a:r>
              <a:rPr lang="en-US" dirty="0">
                <a:solidFill>
                  <a:srgbClr val="FF0000"/>
                </a:solidFill>
              </a:rPr>
              <a:t>CH</a:t>
            </a:r>
            <a:r>
              <a:rPr lang="en-US" baseline="-25000" dirty="0">
                <a:solidFill>
                  <a:srgbClr val="FF0000"/>
                </a:solidFill>
              </a:rPr>
              <a:t>2</a:t>
            </a:r>
            <a:r>
              <a:rPr lang="en-US" dirty="0">
                <a:solidFill>
                  <a:srgbClr val="FF0000"/>
                </a:solidFill>
              </a:rPr>
              <a:t>CHCH</a:t>
            </a:r>
            <a:r>
              <a:rPr lang="en-US" baseline="-25000" dirty="0">
                <a:solidFill>
                  <a:srgbClr val="FF0000"/>
                </a:solidFill>
              </a:rPr>
              <a:t>2</a:t>
            </a:r>
            <a:r>
              <a:rPr lang="en-US" dirty="0">
                <a:solidFill>
                  <a:srgbClr val="FF0000"/>
                </a:solidFill>
              </a:rPr>
              <a:t>CH</a:t>
            </a:r>
            <a:r>
              <a:rPr lang="en-US" baseline="-25000" dirty="0">
                <a:solidFill>
                  <a:srgbClr val="FF0000"/>
                </a:solidFill>
              </a:rPr>
              <a:t>3</a:t>
            </a:r>
          </a:p>
          <a:p>
            <a:endParaRPr lang="en-US" sz="1400" dirty="0"/>
          </a:p>
          <a:p>
            <a:r>
              <a:rPr lang="en-US" dirty="0"/>
              <a:t>What is the gram molecular mass of this molecule?  </a:t>
            </a:r>
            <a:r>
              <a:rPr lang="en-US" dirty="0">
                <a:solidFill>
                  <a:srgbClr val="FF0000"/>
                </a:solidFill>
              </a:rPr>
              <a:t>Molar Mass = 56 g/mole</a:t>
            </a:r>
          </a:p>
          <a:p>
            <a:endParaRPr lang="en-US" dirty="0"/>
          </a:p>
          <a:p>
            <a:r>
              <a:rPr lang="en-US" dirty="0"/>
              <a:t>What is the general formula for this class of hydrocarbon?  </a:t>
            </a:r>
            <a:r>
              <a:rPr lang="en-US" dirty="0">
                <a:solidFill>
                  <a:srgbClr val="FF0000"/>
                </a:solidFill>
              </a:rPr>
              <a:t>C</a:t>
            </a:r>
            <a:r>
              <a:rPr lang="en-US" baseline="-25000" dirty="0">
                <a:solidFill>
                  <a:srgbClr val="FF0000"/>
                </a:solidFill>
              </a:rPr>
              <a:t>n</a:t>
            </a:r>
            <a:r>
              <a:rPr lang="en-US" dirty="0">
                <a:solidFill>
                  <a:srgbClr val="FF0000"/>
                </a:solidFill>
              </a:rPr>
              <a:t>H</a:t>
            </a:r>
            <a:r>
              <a:rPr lang="en-US" baseline="-25000" dirty="0">
                <a:solidFill>
                  <a:srgbClr val="FF0000"/>
                </a:solidFill>
              </a:rPr>
              <a:t>2n</a:t>
            </a:r>
            <a:r>
              <a:rPr lang="en-US" dirty="0">
                <a:solidFill>
                  <a:srgbClr val="FF0000"/>
                </a:solidFill>
              </a:rPr>
              <a:t>  (alkene)</a:t>
            </a:r>
          </a:p>
          <a:p>
            <a:endParaRPr lang="en-US" sz="1400" dirty="0"/>
          </a:p>
          <a:p>
            <a:r>
              <a:rPr lang="en-US" dirty="0"/>
              <a:t>Name the bond between any H and a carbon atom.  </a:t>
            </a:r>
            <a:r>
              <a:rPr lang="en-US" dirty="0">
                <a:solidFill>
                  <a:srgbClr val="FF0000"/>
                </a:solidFill>
              </a:rPr>
              <a:t>Single polar covalent</a:t>
            </a:r>
          </a:p>
          <a:p>
            <a:endParaRPr lang="en-US" sz="1400" dirty="0"/>
          </a:p>
          <a:p>
            <a:r>
              <a:rPr lang="en-US" dirty="0"/>
              <a:t>How many total bonds are present in this molecule?  </a:t>
            </a:r>
            <a:r>
              <a:rPr lang="en-US" dirty="0">
                <a:solidFill>
                  <a:srgbClr val="FF0000"/>
                </a:solidFill>
              </a:rPr>
              <a:t>11 (10 singles, 1 double)</a:t>
            </a:r>
          </a:p>
          <a:p>
            <a:endParaRPr lang="en-US" dirty="0"/>
          </a:p>
          <a:p>
            <a:r>
              <a:rPr lang="en-US" dirty="0"/>
              <a:t>Are any of these bonds nonpolar covalent?  If yes, how many?  </a:t>
            </a:r>
            <a:r>
              <a:rPr lang="en-US" dirty="0">
                <a:solidFill>
                  <a:srgbClr val="FF0000"/>
                </a:solidFill>
              </a:rPr>
              <a:t>Yes, 1, C=C</a:t>
            </a:r>
          </a:p>
          <a:p>
            <a:endParaRPr lang="en-US" dirty="0"/>
          </a:p>
          <a:p>
            <a:r>
              <a:rPr lang="en-US" dirty="0"/>
              <a:t>Are any of these bonds single polar covalent?  If yes, how many?  </a:t>
            </a:r>
            <a:r>
              <a:rPr lang="en-US" dirty="0">
                <a:solidFill>
                  <a:srgbClr val="FF0000"/>
                </a:solidFill>
              </a:rPr>
              <a:t>Yes, 8, All C-H </a:t>
            </a:r>
          </a:p>
          <a:p>
            <a:endParaRPr lang="en-US" dirty="0"/>
          </a:p>
          <a:p>
            <a:r>
              <a:rPr lang="en-US" dirty="0"/>
              <a:t>Are there any ionic bonds present here?  </a:t>
            </a:r>
            <a:r>
              <a:rPr lang="en-US" dirty="0">
                <a:solidFill>
                  <a:srgbClr val="FF0000"/>
                </a:solidFill>
              </a:rPr>
              <a:t>NO</a:t>
            </a:r>
          </a:p>
          <a:p>
            <a:endParaRPr lang="en-US" dirty="0"/>
          </a:p>
          <a:p>
            <a:r>
              <a:rPr lang="en-US" dirty="0"/>
              <a:t>Is this a polar molecule or a nonpolar molecule?  </a:t>
            </a:r>
            <a:r>
              <a:rPr lang="en-US" dirty="0">
                <a:solidFill>
                  <a:srgbClr val="FF0000"/>
                </a:solidFill>
              </a:rPr>
              <a:t>Polar, no radial symmetry</a:t>
            </a:r>
          </a:p>
        </p:txBody>
      </p:sp>
      <p:pic>
        <p:nvPicPr>
          <p:cNvPr id="4" name="Picture 2" descr="Image result for 1 butene structure">
            <a:extLst>
              <a:ext uri="{FF2B5EF4-FFF2-40B4-BE49-F238E27FC236}">
                <a16:creationId xmlns:a16="http://schemas.microsoft.com/office/drawing/2014/main" id="{0FBB656E-9483-4C54-B697-FB12A6F99B5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2036"/>
          <a:stretch/>
        </p:blipFill>
        <p:spPr bwMode="auto">
          <a:xfrm>
            <a:off x="7752522" y="76341"/>
            <a:ext cx="4439478" cy="2073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28746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5E08E2C-CEDE-4EC0-9980-30B6EF7DBCF8}"/>
              </a:ext>
            </a:extLst>
          </p:cNvPr>
          <p:cNvSpPr txBox="1"/>
          <p:nvPr/>
        </p:nvSpPr>
        <p:spPr>
          <a:xfrm>
            <a:off x="278296" y="304800"/>
            <a:ext cx="11251095" cy="646331"/>
          </a:xfrm>
          <a:prstGeom prst="rect">
            <a:avLst/>
          </a:prstGeom>
          <a:noFill/>
        </p:spPr>
        <p:txBody>
          <a:bodyPr wrap="square" rtlCol="0">
            <a:spAutoFit/>
          </a:bodyPr>
          <a:lstStyle/>
          <a:p>
            <a:r>
              <a:rPr lang="en-US" dirty="0"/>
              <a:t>Which of these are electrolytes, which are ionic, which would conduct electricity, which would not conduct electricity, which are soluble in water, which are insoluble</a:t>
            </a:r>
          </a:p>
        </p:txBody>
      </p:sp>
      <p:graphicFrame>
        <p:nvGraphicFramePr>
          <p:cNvPr id="3" name="Table 2">
            <a:extLst>
              <a:ext uri="{FF2B5EF4-FFF2-40B4-BE49-F238E27FC236}">
                <a16:creationId xmlns:a16="http://schemas.microsoft.com/office/drawing/2014/main" id="{B585E558-08AB-42B9-8730-F9E632DAC0E5}"/>
              </a:ext>
            </a:extLst>
          </p:cNvPr>
          <p:cNvGraphicFramePr>
            <a:graphicFrameLocks noGrp="1"/>
          </p:cNvGraphicFramePr>
          <p:nvPr>
            <p:extLst>
              <p:ext uri="{D42A27DB-BD31-4B8C-83A1-F6EECF244321}">
                <p14:modId xmlns:p14="http://schemas.microsoft.com/office/powerpoint/2010/main" val="10198307"/>
              </p:ext>
            </p:extLst>
          </p:nvPr>
        </p:nvGraphicFramePr>
        <p:xfrm>
          <a:off x="278295" y="1134532"/>
          <a:ext cx="11502888" cy="5456994"/>
        </p:xfrm>
        <a:graphic>
          <a:graphicData uri="http://schemas.openxmlformats.org/drawingml/2006/table">
            <a:tbl>
              <a:tblPr firstRow="1" bandRow="1">
                <a:tableStyleId>{5C22544A-7EE6-4342-B048-85BDC9FD1C3A}</a:tableStyleId>
              </a:tblPr>
              <a:tblGrid>
                <a:gridCol w="1917148">
                  <a:extLst>
                    <a:ext uri="{9D8B030D-6E8A-4147-A177-3AD203B41FA5}">
                      <a16:colId xmlns:a16="http://schemas.microsoft.com/office/drawing/2014/main" val="4265301621"/>
                    </a:ext>
                  </a:extLst>
                </a:gridCol>
                <a:gridCol w="1917148">
                  <a:extLst>
                    <a:ext uri="{9D8B030D-6E8A-4147-A177-3AD203B41FA5}">
                      <a16:colId xmlns:a16="http://schemas.microsoft.com/office/drawing/2014/main" val="2142288063"/>
                    </a:ext>
                  </a:extLst>
                </a:gridCol>
                <a:gridCol w="1917148">
                  <a:extLst>
                    <a:ext uri="{9D8B030D-6E8A-4147-A177-3AD203B41FA5}">
                      <a16:colId xmlns:a16="http://schemas.microsoft.com/office/drawing/2014/main" val="1500105790"/>
                    </a:ext>
                  </a:extLst>
                </a:gridCol>
                <a:gridCol w="1917148">
                  <a:extLst>
                    <a:ext uri="{9D8B030D-6E8A-4147-A177-3AD203B41FA5}">
                      <a16:colId xmlns:a16="http://schemas.microsoft.com/office/drawing/2014/main" val="962372033"/>
                    </a:ext>
                  </a:extLst>
                </a:gridCol>
                <a:gridCol w="1917148">
                  <a:extLst>
                    <a:ext uri="{9D8B030D-6E8A-4147-A177-3AD203B41FA5}">
                      <a16:colId xmlns:a16="http://schemas.microsoft.com/office/drawing/2014/main" val="128997085"/>
                    </a:ext>
                  </a:extLst>
                </a:gridCol>
                <a:gridCol w="1917148">
                  <a:extLst>
                    <a:ext uri="{9D8B030D-6E8A-4147-A177-3AD203B41FA5}">
                      <a16:colId xmlns:a16="http://schemas.microsoft.com/office/drawing/2014/main" val="986246339"/>
                    </a:ext>
                  </a:extLst>
                </a:gridCol>
              </a:tblGrid>
              <a:tr h="876071">
                <a:tc>
                  <a:txBody>
                    <a:bodyPr/>
                    <a:lstStyle/>
                    <a:p>
                      <a:pPr algn="ctr"/>
                      <a:r>
                        <a:rPr lang="en-US" dirty="0">
                          <a:latin typeface="Comic Sans MS" panose="030F0702030302020204" pitchFamily="66" charset="0"/>
                        </a:rPr>
                        <a:t>Compound</a:t>
                      </a:r>
                    </a:p>
                  </a:txBody>
                  <a:tcPr anchor="ctr"/>
                </a:tc>
                <a:tc>
                  <a:txBody>
                    <a:bodyPr/>
                    <a:lstStyle/>
                    <a:p>
                      <a:pPr algn="ctr"/>
                      <a:r>
                        <a:rPr lang="en-US" dirty="0">
                          <a:latin typeface="Comic Sans MS" panose="030F0702030302020204" pitchFamily="66" charset="0"/>
                        </a:rPr>
                        <a:t>Is this ionic?</a:t>
                      </a:r>
                    </a:p>
                  </a:txBody>
                  <a:tcPr anchor="ctr"/>
                </a:tc>
                <a:tc>
                  <a:txBody>
                    <a:bodyPr/>
                    <a:lstStyle/>
                    <a:p>
                      <a:pPr algn="ctr"/>
                      <a:r>
                        <a:rPr lang="en-US" dirty="0">
                          <a:latin typeface="Comic Sans MS" panose="030F0702030302020204" pitchFamily="66" charset="0"/>
                        </a:rPr>
                        <a:t>Is this molecular?</a:t>
                      </a:r>
                    </a:p>
                  </a:txBody>
                  <a:tcPr anchor="ctr"/>
                </a:tc>
                <a:tc>
                  <a:txBody>
                    <a:bodyPr/>
                    <a:lstStyle/>
                    <a:p>
                      <a:pPr algn="ctr"/>
                      <a:r>
                        <a:rPr lang="en-US" dirty="0">
                          <a:latin typeface="Comic Sans MS" panose="030F0702030302020204" pitchFamily="66" charset="0"/>
                        </a:rPr>
                        <a:t>Is it able to be aqueous?</a:t>
                      </a:r>
                    </a:p>
                  </a:txBody>
                  <a:tcPr anchor="ctr"/>
                </a:tc>
                <a:tc>
                  <a:txBody>
                    <a:bodyPr/>
                    <a:lstStyle/>
                    <a:p>
                      <a:pPr algn="ctr"/>
                      <a:r>
                        <a:rPr lang="en-US" dirty="0">
                          <a:latin typeface="Comic Sans MS" panose="030F0702030302020204" pitchFamily="66" charset="0"/>
                        </a:rPr>
                        <a:t>Is it an electrolyte?</a:t>
                      </a:r>
                    </a:p>
                  </a:txBody>
                  <a:tcPr anchor="ctr"/>
                </a:tc>
                <a:tc>
                  <a:txBody>
                    <a:bodyPr/>
                    <a:lstStyle/>
                    <a:p>
                      <a:pPr algn="ctr"/>
                      <a:r>
                        <a:rPr lang="en-US" dirty="0">
                          <a:latin typeface="Comic Sans MS" panose="030F0702030302020204" pitchFamily="66" charset="0"/>
                        </a:rPr>
                        <a:t>In water, will it conduct electricity?</a:t>
                      </a:r>
                    </a:p>
                  </a:txBody>
                  <a:tcPr anchor="ctr"/>
                </a:tc>
                <a:extLst>
                  <a:ext uri="{0D108BD9-81ED-4DB2-BD59-A6C34878D82A}">
                    <a16:rowId xmlns:a16="http://schemas.microsoft.com/office/drawing/2014/main" val="3772272153"/>
                  </a:ext>
                </a:extLst>
              </a:tr>
              <a:tr h="648942">
                <a:tc>
                  <a:txBody>
                    <a:bodyPr/>
                    <a:lstStyle/>
                    <a:p>
                      <a:pPr algn="ctr"/>
                      <a:r>
                        <a:rPr lang="en-US" sz="3200" dirty="0">
                          <a:latin typeface="Times New Roman" panose="02020603050405020304" pitchFamily="18" charset="0"/>
                          <a:cs typeface="Times New Roman" panose="02020603050405020304" pitchFamily="18" charset="0"/>
                        </a:rPr>
                        <a:t>KNO</a:t>
                      </a:r>
                      <a:r>
                        <a:rPr lang="en-US" sz="3200" baseline="-25000" dirty="0">
                          <a:latin typeface="Times New Roman" panose="02020603050405020304" pitchFamily="18" charset="0"/>
                          <a:cs typeface="Times New Roman" panose="02020603050405020304" pitchFamily="18" charset="0"/>
                        </a:rPr>
                        <a:t>3</a:t>
                      </a: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extLst>
                  <a:ext uri="{0D108BD9-81ED-4DB2-BD59-A6C34878D82A}">
                    <a16:rowId xmlns:a16="http://schemas.microsoft.com/office/drawing/2014/main" val="1597571079"/>
                  </a:ext>
                </a:extLst>
              </a:tr>
              <a:tr h="648942">
                <a:tc>
                  <a:txBody>
                    <a:bodyPr/>
                    <a:lstStyle/>
                    <a:p>
                      <a:pPr algn="ctr"/>
                      <a:r>
                        <a:rPr lang="en-US" sz="3200" dirty="0">
                          <a:latin typeface="Times New Roman" panose="02020603050405020304" pitchFamily="18" charset="0"/>
                          <a:cs typeface="Times New Roman" panose="02020603050405020304" pitchFamily="18" charset="0"/>
                        </a:rPr>
                        <a:t>CaCO</a:t>
                      </a:r>
                      <a:r>
                        <a:rPr lang="en-US" sz="3200" baseline="-25000" dirty="0">
                          <a:latin typeface="Times New Roman" panose="02020603050405020304" pitchFamily="18" charset="0"/>
                          <a:cs typeface="Times New Roman" panose="02020603050405020304" pitchFamily="18" charset="0"/>
                        </a:rPr>
                        <a:t>3</a:t>
                      </a:r>
                      <a:endParaRPr lang="en-US" sz="3200" dirty="0">
                        <a:latin typeface="Times New Roman" panose="02020603050405020304" pitchFamily="18" charset="0"/>
                        <a:cs typeface="Times New Roman" panose="02020603050405020304" pitchFamily="18" charset="0"/>
                      </a:endParaRP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extLst>
                  <a:ext uri="{0D108BD9-81ED-4DB2-BD59-A6C34878D82A}">
                    <a16:rowId xmlns:a16="http://schemas.microsoft.com/office/drawing/2014/main" val="4071525916"/>
                  </a:ext>
                </a:extLst>
              </a:tr>
              <a:tr h="648942">
                <a:tc>
                  <a:txBody>
                    <a:bodyPr/>
                    <a:lstStyle/>
                    <a:p>
                      <a:pPr algn="ctr"/>
                      <a:r>
                        <a:rPr lang="en-US" sz="3200" dirty="0">
                          <a:latin typeface="Times New Roman" panose="02020603050405020304" pitchFamily="18" charset="0"/>
                          <a:cs typeface="Times New Roman" panose="02020603050405020304" pitchFamily="18" charset="0"/>
                        </a:rPr>
                        <a:t>NaHCO</a:t>
                      </a:r>
                      <a:r>
                        <a:rPr lang="en-US" sz="3200" baseline="-25000" dirty="0">
                          <a:latin typeface="Times New Roman" panose="02020603050405020304" pitchFamily="18" charset="0"/>
                          <a:cs typeface="Times New Roman" panose="02020603050405020304" pitchFamily="18" charset="0"/>
                        </a:rPr>
                        <a:t>3</a:t>
                      </a:r>
                      <a:endParaRPr lang="en-US" sz="3200" dirty="0">
                        <a:latin typeface="Times New Roman" panose="02020603050405020304" pitchFamily="18" charset="0"/>
                        <a:cs typeface="Times New Roman" panose="02020603050405020304" pitchFamily="18" charset="0"/>
                      </a:endParaRP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extLst>
                  <a:ext uri="{0D108BD9-81ED-4DB2-BD59-A6C34878D82A}">
                    <a16:rowId xmlns:a16="http://schemas.microsoft.com/office/drawing/2014/main" val="3078155607"/>
                  </a:ext>
                </a:extLst>
              </a:tr>
              <a:tr h="648942">
                <a:tc>
                  <a:txBody>
                    <a:bodyPr/>
                    <a:lstStyle/>
                    <a:p>
                      <a:pPr algn="ctr"/>
                      <a:r>
                        <a:rPr lang="en-US" sz="3200" dirty="0">
                          <a:latin typeface="Times New Roman" panose="02020603050405020304" pitchFamily="18" charset="0"/>
                          <a:cs typeface="Times New Roman" panose="02020603050405020304" pitchFamily="18" charset="0"/>
                        </a:rPr>
                        <a:t>PCl</a:t>
                      </a:r>
                      <a:r>
                        <a:rPr lang="en-US" sz="3200" baseline="-25000" dirty="0">
                          <a:latin typeface="Times New Roman" panose="02020603050405020304" pitchFamily="18" charset="0"/>
                          <a:cs typeface="Times New Roman" panose="02020603050405020304" pitchFamily="18" charset="0"/>
                        </a:rPr>
                        <a:t>3</a:t>
                      </a:r>
                      <a:endParaRPr lang="en-US" sz="3200" dirty="0">
                        <a:latin typeface="Times New Roman" panose="02020603050405020304" pitchFamily="18" charset="0"/>
                        <a:cs typeface="Times New Roman" panose="02020603050405020304" pitchFamily="18" charset="0"/>
                      </a:endParaRP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extLst>
                  <a:ext uri="{0D108BD9-81ED-4DB2-BD59-A6C34878D82A}">
                    <a16:rowId xmlns:a16="http://schemas.microsoft.com/office/drawing/2014/main" val="3390194110"/>
                  </a:ext>
                </a:extLst>
              </a:tr>
              <a:tr h="648942">
                <a:tc>
                  <a:txBody>
                    <a:bodyPr/>
                    <a:lstStyle/>
                    <a:p>
                      <a:pPr algn="ctr"/>
                      <a:r>
                        <a:rPr lang="en-US" sz="3200" dirty="0">
                          <a:latin typeface="Times New Roman" panose="02020603050405020304" pitchFamily="18" charset="0"/>
                          <a:cs typeface="Times New Roman" panose="02020603050405020304" pitchFamily="18" charset="0"/>
                        </a:rPr>
                        <a:t>NaClO</a:t>
                      </a: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extLst>
                  <a:ext uri="{0D108BD9-81ED-4DB2-BD59-A6C34878D82A}">
                    <a16:rowId xmlns:a16="http://schemas.microsoft.com/office/drawing/2014/main" val="1482871560"/>
                  </a:ext>
                </a:extLst>
              </a:tr>
              <a:tr h="648942">
                <a:tc>
                  <a:txBody>
                    <a:bodyPr/>
                    <a:lstStyle/>
                    <a:p>
                      <a:pPr algn="ctr"/>
                      <a:r>
                        <a:rPr lang="en-US" sz="3200" dirty="0">
                          <a:latin typeface="Times New Roman" panose="02020603050405020304" pitchFamily="18" charset="0"/>
                          <a:cs typeface="Times New Roman" panose="02020603050405020304" pitchFamily="18" charset="0"/>
                        </a:rPr>
                        <a:t>Na</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CrO</a:t>
                      </a:r>
                      <a:r>
                        <a:rPr lang="en-US" sz="3200" baseline="-25000" dirty="0">
                          <a:latin typeface="Times New Roman" panose="02020603050405020304" pitchFamily="18" charset="0"/>
                          <a:cs typeface="Times New Roman" panose="02020603050405020304" pitchFamily="18" charset="0"/>
                        </a:rPr>
                        <a:t>4</a:t>
                      </a:r>
                      <a:endParaRPr lang="en-US" sz="3200" dirty="0">
                        <a:latin typeface="Times New Roman" panose="02020603050405020304" pitchFamily="18" charset="0"/>
                        <a:cs typeface="Times New Roman" panose="02020603050405020304" pitchFamily="18" charset="0"/>
                      </a:endParaRP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extLst>
                  <a:ext uri="{0D108BD9-81ED-4DB2-BD59-A6C34878D82A}">
                    <a16:rowId xmlns:a16="http://schemas.microsoft.com/office/drawing/2014/main" val="3711630064"/>
                  </a:ext>
                </a:extLst>
              </a:tr>
              <a:tr h="648942">
                <a:tc>
                  <a:txBody>
                    <a:bodyPr/>
                    <a:lstStyle/>
                    <a:p>
                      <a:pPr algn="ctr"/>
                      <a:r>
                        <a:rPr lang="en-US" sz="3200" dirty="0">
                          <a:latin typeface="Times New Roman" panose="02020603050405020304" pitchFamily="18" charset="0"/>
                          <a:cs typeface="Times New Roman" panose="02020603050405020304" pitchFamily="18" charset="0"/>
                        </a:rPr>
                        <a:t>PbCl</a:t>
                      </a:r>
                      <a:r>
                        <a:rPr lang="en-US" sz="3200" baseline="-25000" dirty="0">
                          <a:latin typeface="Times New Roman" panose="02020603050405020304" pitchFamily="18" charset="0"/>
                          <a:cs typeface="Times New Roman" panose="02020603050405020304" pitchFamily="18" charset="0"/>
                        </a:rPr>
                        <a:t>2</a:t>
                      </a:r>
                      <a:endParaRPr lang="en-US" sz="3200" dirty="0">
                        <a:latin typeface="Times New Roman" panose="02020603050405020304" pitchFamily="18" charset="0"/>
                        <a:cs typeface="Times New Roman" panose="02020603050405020304" pitchFamily="18" charset="0"/>
                      </a:endParaRP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tc>
                  <a:txBody>
                    <a:bodyPr/>
                    <a:lstStyle/>
                    <a:p>
                      <a:pPr algn="ctr"/>
                      <a:endParaRPr lang="en-US" dirty="0">
                        <a:latin typeface="Comic Sans MS" panose="030F0702030302020204" pitchFamily="66" charset="0"/>
                      </a:endParaRPr>
                    </a:p>
                  </a:txBody>
                  <a:tcPr anchor="ctr"/>
                </a:tc>
                <a:extLst>
                  <a:ext uri="{0D108BD9-81ED-4DB2-BD59-A6C34878D82A}">
                    <a16:rowId xmlns:a16="http://schemas.microsoft.com/office/drawing/2014/main" val="3719385841"/>
                  </a:ext>
                </a:extLst>
              </a:tr>
            </a:tbl>
          </a:graphicData>
        </a:graphic>
      </p:graphicFrame>
    </p:spTree>
    <p:extLst>
      <p:ext uri="{BB962C8B-B14F-4D97-AF65-F5344CB8AC3E}">
        <p14:creationId xmlns:p14="http://schemas.microsoft.com/office/powerpoint/2010/main" val="295519999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5E08E2C-CEDE-4EC0-9980-30B6EF7DBCF8}"/>
              </a:ext>
            </a:extLst>
          </p:cNvPr>
          <p:cNvSpPr txBox="1"/>
          <p:nvPr/>
        </p:nvSpPr>
        <p:spPr>
          <a:xfrm>
            <a:off x="278296" y="304800"/>
            <a:ext cx="11251095" cy="646331"/>
          </a:xfrm>
          <a:prstGeom prst="rect">
            <a:avLst/>
          </a:prstGeom>
          <a:noFill/>
        </p:spPr>
        <p:txBody>
          <a:bodyPr wrap="square" rtlCol="0">
            <a:spAutoFit/>
          </a:bodyPr>
          <a:lstStyle/>
          <a:p>
            <a:r>
              <a:rPr lang="en-US" dirty="0"/>
              <a:t>Which of these are electrolytes, which are ionic, which would conduct electricity, which would not conduct electricity, which are soluble in water, which are insoluble</a:t>
            </a:r>
          </a:p>
        </p:txBody>
      </p:sp>
      <p:graphicFrame>
        <p:nvGraphicFramePr>
          <p:cNvPr id="3" name="Table 2">
            <a:extLst>
              <a:ext uri="{FF2B5EF4-FFF2-40B4-BE49-F238E27FC236}">
                <a16:creationId xmlns:a16="http://schemas.microsoft.com/office/drawing/2014/main" id="{B585E558-08AB-42B9-8730-F9E632DAC0E5}"/>
              </a:ext>
            </a:extLst>
          </p:cNvPr>
          <p:cNvGraphicFramePr>
            <a:graphicFrameLocks noGrp="1"/>
          </p:cNvGraphicFramePr>
          <p:nvPr>
            <p:extLst>
              <p:ext uri="{D42A27DB-BD31-4B8C-83A1-F6EECF244321}">
                <p14:modId xmlns:p14="http://schemas.microsoft.com/office/powerpoint/2010/main" val="1960893633"/>
              </p:ext>
            </p:extLst>
          </p:nvPr>
        </p:nvGraphicFramePr>
        <p:xfrm>
          <a:off x="278295" y="1134532"/>
          <a:ext cx="11502888" cy="5456994"/>
        </p:xfrm>
        <a:graphic>
          <a:graphicData uri="http://schemas.openxmlformats.org/drawingml/2006/table">
            <a:tbl>
              <a:tblPr firstRow="1" bandRow="1">
                <a:tableStyleId>{5C22544A-7EE6-4342-B048-85BDC9FD1C3A}</a:tableStyleId>
              </a:tblPr>
              <a:tblGrid>
                <a:gridCol w="1917148">
                  <a:extLst>
                    <a:ext uri="{9D8B030D-6E8A-4147-A177-3AD203B41FA5}">
                      <a16:colId xmlns:a16="http://schemas.microsoft.com/office/drawing/2014/main" val="4265301621"/>
                    </a:ext>
                  </a:extLst>
                </a:gridCol>
                <a:gridCol w="1917148">
                  <a:extLst>
                    <a:ext uri="{9D8B030D-6E8A-4147-A177-3AD203B41FA5}">
                      <a16:colId xmlns:a16="http://schemas.microsoft.com/office/drawing/2014/main" val="2142288063"/>
                    </a:ext>
                  </a:extLst>
                </a:gridCol>
                <a:gridCol w="1917148">
                  <a:extLst>
                    <a:ext uri="{9D8B030D-6E8A-4147-A177-3AD203B41FA5}">
                      <a16:colId xmlns:a16="http://schemas.microsoft.com/office/drawing/2014/main" val="1500105790"/>
                    </a:ext>
                  </a:extLst>
                </a:gridCol>
                <a:gridCol w="1917148">
                  <a:extLst>
                    <a:ext uri="{9D8B030D-6E8A-4147-A177-3AD203B41FA5}">
                      <a16:colId xmlns:a16="http://schemas.microsoft.com/office/drawing/2014/main" val="962372033"/>
                    </a:ext>
                  </a:extLst>
                </a:gridCol>
                <a:gridCol w="1917148">
                  <a:extLst>
                    <a:ext uri="{9D8B030D-6E8A-4147-A177-3AD203B41FA5}">
                      <a16:colId xmlns:a16="http://schemas.microsoft.com/office/drawing/2014/main" val="128997085"/>
                    </a:ext>
                  </a:extLst>
                </a:gridCol>
                <a:gridCol w="1917148">
                  <a:extLst>
                    <a:ext uri="{9D8B030D-6E8A-4147-A177-3AD203B41FA5}">
                      <a16:colId xmlns:a16="http://schemas.microsoft.com/office/drawing/2014/main" val="986246339"/>
                    </a:ext>
                  </a:extLst>
                </a:gridCol>
              </a:tblGrid>
              <a:tr h="876071">
                <a:tc>
                  <a:txBody>
                    <a:bodyPr/>
                    <a:lstStyle/>
                    <a:p>
                      <a:pPr algn="ctr"/>
                      <a:r>
                        <a:rPr lang="en-US" dirty="0">
                          <a:latin typeface="Comic Sans MS" panose="030F0702030302020204" pitchFamily="66" charset="0"/>
                        </a:rPr>
                        <a:t>Compound</a:t>
                      </a:r>
                    </a:p>
                  </a:txBody>
                  <a:tcPr anchor="ctr"/>
                </a:tc>
                <a:tc>
                  <a:txBody>
                    <a:bodyPr/>
                    <a:lstStyle/>
                    <a:p>
                      <a:pPr algn="ctr"/>
                      <a:r>
                        <a:rPr lang="en-US" dirty="0">
                          <a:latin typeface="Comic Sans MS" panose="030F0702030302020204" pitchFamily="66" charset="0"/>
                        </a:rPr>
                        <a:t>Is this ionic?</a:t>
                      </a:r>
                    </a:p>
                  </a:txBody>
                  <a:tcPr anchor="ctr"/>
                </a:tc>
                <a:tc>
                  <a:txBody>
                    <a:bodyPr/>
                    <a:lstStyle/>
                    <a:p>
                      <a:pPr algn="ctr"/>
                      <a:r>
                        <a:rPr lang="en-US" dirty="0">
                          <a:latin typeface="Comic Sans MS" panose="030F0702030302020204" pitchFamily="66" charset="0"/>
                        </a:rPr>
                        <a:t>Is this molecular?</a:t>
                      </a:r>
                    </a:p>
                  </a:txBody>
                  <a:tcPr anchor="ctr"/>
                </a:tc>
                <a:tc>
                  <a:txBody>
                    <a:bodyPr/>
                    <a:lstStyle/>
                    <a:p>
                      <a:pPr algn="ctr"/>
                      <a:r>
                        <a:rPr lang="en-US" dirty="0">
                          <a:latin typeface="Comic Sans MS" panose="030F0702030302020204" pitchFamily="66" charset="0"/>
                        </a:rPr>
                        <a:t>Is it able to be aqueous?</a:t>
                      </a:r>
                    </a:p>
                  </a:txBody>
                  <a:tcPr anchor="ctr"/>
                </a:tc>
                <a:tc>
                  <a:txBody>
                    <a:bodyPr/>
                    <a:lstStyle/>
                    <a:p>
                      <a:pPr algn="ctr"/>
                      <a:r>
                        <a:rPr lang="en-US" dirty="0">
                          <a:latin typeface="Comic Sans MS" panose="030F0702030302020204" pitchFamily="66" charset="0"/>
                        </a:rPr>
                        <a:t>Is it an electrolyte?</a:t>
                      </a:r>
                    </a:p>
                  </a:txBody>
                  <a:tcPr anchor="ctr"/>
                </a:tc>
                <a:tc>
                  <a:txBody>
                    <a:bodyPr/>
                    <a:lstStyle/>
                    <a:p>
                      <a:pPr algn="ctr"/>
                      <a:r>
                        <a:rPr lang="en-US" dirty="0">
                          <a:latin typeface="Comic Sans MS" panose="030F0702030302020204" pitchFamily="66" charset="0"/>
                        </a:rPr>
                        <a:t>In water, will it conduct electricity?</a:t>
                      </a:r>
                    </a:p>
                  </a:txBody>
                  <a:tcPr anchor="ctr"/>
                </a:tc>
                <a:extLst>
                  <a:ext uri="{0D108BD9-81ED-4DB2-BD59-A6C34878D82A}">
                    <a16:rowId xmlns:a16="http://schemas.microsoft.com/office/drawing/2014/main" val="3772272153"/>
                  </a:ext>
                </a:extLst>
              </a:tr>
              <a:tr h="648942">
                <a:tc>
                  <a:txBody>
                    <a:bodyPr/>
                    <a:lstStyle/>
                    <a:p>
                      <a:pPr algn="ctr"/>
                      <a:r>
                        <a:rPr lang="en-US" sz="3200" dirty="0">
                          <a:latin typeface="Times New Roman" panose="02020603050405020304" pitchFamily="18" charset="0"/>
                          <a:cs typeface="Times New Roman" panose="02020603050405020304" pitchFamily="18" charset="0"/>
                        </a:rPr>
                        <a:t>KNO</a:t>
                      </a:r>
                      <a:r>
                        <a:rPr lang="en-US" sz="3200" baseline="-25000" dirty="0">
                          <a:latin typeface="Times New Roman" panose="02020603050405020304" pitchFamily="18" charset="0"/>
                          <a:cs typeface="Times New Roman" panose="02020603050405020304" pitchFamily="18" charset="0"/>
                        </a:rPr>
                        <a:t>3</a:t>
                      </a:r>
                    </a:p>
                  </a:txBody>
                  <a:tcPr anchor="ctr"/>
                </a:tc>
                <a:tc>
                  <a:txBody>
                    <a:bodyPr/>
                    <a:lstStyle/>
                    <a:p>
                      <a:pPr algn="ctr"/>
                      <a:r>
                        <a:rPr lang="en-US" sz="2400" dirty="0">
                          <a:solidFill>
                            <a:srgbClr val="FF0000"/>
                          </a:solidFill>
                          <a:latin typeface="Comic Sans MS" panose="030F0702030302020204" pitchFamily="66" charset="0"/>
                        </a:rPr>
                        <a:t>Yes</a:t>
                      </a:r>
                    </a:p>
                  </a:txBody>
                  <a:tcPr anchor="ctr"/>
                </a:tc>
                <a:tc>
                  <a:txBody>
                    <a:bodyPr/>
                    <a:lstStyle/>
                    <a:p>
                      <a:pPr algn="ctr"/>
                      <a:r>
                        <a:rPr lang="en-US" sz="2400" dirty="0">
                          <a:solidFill>
                            <a:srgbClr val="FF0000"/>
                          </a:solidFill>
                          <a:latin typeface="Comic Sans MS" panose="030F0702030302020204" pitchFamily="66" charset="0"/>
                        </a:rPr>
                        <a:t>No</a:t>
                      </a:r>
                    </a:p>
                  </a:txBody>
                  <a:tcPr anchor="ctr"/>
                </a:tc>
                <a:tc>
                  <a:txBody>
                    <a:bodyPr/>
                    <a:lstStyle/>
                    <a:p>
                      <a:pPr algn="ctr"/>
                      <a:r>
                        <a:rPr lang="en-US" sz="2400" dirty="0">
                          <a:solidFill>
                            <a:srgbClr val="FF0000"/>
                          </a:solidFill>
                          <a:latin typeface="Comic Sans MS" panose="030F0702030302020204" pitchFamily="66" charset="0"/>
                        </a:rPr>
                        <a:t>Yes</a:t>
                      </a:r>
                    </a:p>
                  </a:txBody>
                  <a:tcPr anchor="ctr"/>
                </a:tc>
                <a:tc>
                  <a:txBody>
                    <a:bodyPr/>
                    <a:lstStyle/>
                    <a:p>
                      <a:pPr algn="ctr"/>
                      <a:r>
                        <a:rPr lang="en-US" sz="2400" dirty="0">
                          <a:solidFill>
                            <a:srgbClr val="FF0000"/>
                          </a:solidFill>
                          <a:latin typeface="Comic Sans MS" panose="030F0702030302020204" pitchFamily="66" charset="0"/>
                        </a:rPr>
                        <a:t>Yes</a:t>
                      </a:r>
                    </a:p>
                  </a:txBody>
                  <a:tcPr anchor="ctr"/>
                </a:tc>
                <a:tc>
                  <a:txBody>
                    <a:bodyPr/>
                    <a:lstStyle/>
                    <a:p>
                      <a:pPr algn="ctr"/>
                      <a:r>
                        <a:rPr lang="en-US" sz="2400" dirty="0">
                          <a:solidFill>
                            <a:srgbClr val="FF0000"/>
                          </a:solidFill>
                          <a:latin typeface="Comic Sans MS" panose="030F0702030302020204" pitchFamily="66" charset="0"/>
                        </a:rPr>
                        <a:t>Yes</a:t>
                      </a:r>
                    </a:p>
                  </a:txBody>
                  <a:tcPr anchor="ctr"/>
                </a:tc>
                <a:extLst>
                  <a:ext uri="{0D108BD9-81ED-4DB2-BD59-A6C34878D82A}">
                    <a16:rowId xmlns:a16="http://schemas.microsoft.com/office/drawing/2014/main" val="1597571079"/>
                  </a:ext>
                </a:extLst>
              </a:tr>
              <a:tr h="648942">
                <a:tc>
                  <a:txBody>
                    <a:bodyPr/>
                    <a:lstStyle/>
                    <a:p>
                      <a:pPr algn="ctr"/>
                      <a:r>
                        <a:rPr lang="en-US" sz="3200" dirty="0">
                          <a:latin typeface="Times New Roman" panose="02020603050405020304" pitchFamily="18" charset="0"/>
                          <a:cs typeface="Times New Roman" panose="02020603050405020304" pitchFamily="18" charset="0"/>
                        </a:rPr>
                        <a:t>CaCO</a:t>
                      </a:r>
                      <a:r>
                        <a:rPr lang="en-US" sz="3200" baseline="-25000" dirty="0">
                          <a:latin typeface="Times New Roman" panose="02020603050405020304" pitchFamily="18" charset="0"/>
                          <a:cs typeface="Times New Roman" panose="02020603050405020304" pitchFamily="18" charset="0"/>
                        </a:rPr>
                        <a:t>3</a:t>
                      </a:r>
                      <a:endParaRPr lang="en-US" sz="3200" dirty="0">
                        <a:latin typeface="Times New Roman" panose="02020603050405020304" pitchFamily="18" charset="0"/>
                        <a:cs typeface="Times New Roman" panose="02020603050405020304" pitchFamily="18" charset="0"/>
                      </a:endParaRPr>
                    </a:p>
                  </a:txBody>
                  <a:tcPr anchor="ctr"/>
                </a:tc>
                <a:tc>
                  <a:txBody>
                    <a:bodyPr/>
                    <a:lstStyle/>
                    <a:p>
                      <a:pPr algn="ctr"/>
                      <a:r>
                        <a:rPr lang="en-US" sz="2400" dirty="0">
                          <a:solidFill>
                            <a:schemeClr val="tx1">
                              <a:lumMod val="95000"/>
                              <a:lumOff val="5000"/>
                            </a:schemeClr>
                          </a:solidFill>
                          <a:latin typeface="Comic Sans MS" panose="030F0702030302020204" pitchFamily="66" charset="0"/>
                        </a:rPr>
                        <a:t>Yes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tx1">
                              <a:lumMod val="95000"/>
                              <a:lumOff val="5000"/>
                            </a:schemeClr>
                          </a:solidFill>
                          <a:latin typeface="Comic Sans MS" panose="030F0702030302020204" pitchFamily="66" charset="0"/>
                        </a:rPr>
                        <a:t>No</a:t>
                      </a:r>
                    </a:p>
                  </a:txBody>
                  <a:tcPr anchor="ctr"/>
                </a:tc>
                <a:tc>
                  <a:txBody>
                    <a:bodyPr/>
                    <a:lstStyle/>
                    <a:p>
                      <a:pPr algn="ctr"/>
                      <a:r>
                        <a:rPr lang="en-US" sz="2400" dirty="0">
                          <a:solidFill>
                            <a:schemeClr val="tx1">
                              <a:lumMod val="95000"/>
                              <a:lumOff val="5000"/>
                            </a:schemeClr>
                          </a:solidFill>
                          <a:latin typeface="Comic Sans MS" panose="030F0702030302020204" pitchFamily="66" charset="0"/>
                        </a:rPr>
                        <a:t>No</a:t>
                      </a:r>
                    </a:p>
                  </a:txBody>
                  <a:tcPr anchor="ctr"/>
                </a:tc>
                <a:tc>
                  <a:txBody>
                    <a:bodyPr/>
                    <a:lstStyle/>
                    <a:p>
                      <a:pPr algn="ctr"/>
                      <a:r>
                        <a:rPr lang="en-US" sz="2400" dirty="0">
                          <a:solidFill>
                            <a:schemeClr val="tx1">
                              <a:lumMod val="95000"/>
                              <a:lumOff val="5000"/>
                            </a:schemeClr>
                          </a:solidFill>
                          <a:latin typeface="Comic Sans MS" panose="030F0702030302020204" pitchFamily="66" charset="0"/>
                        </a:rPr>
                        <a:t>No</a:t>
                      </a:r>
                    </a:p>
                  </a:txBody>
                  <a:tcPr anchor="ctr"/>
                </a:tc>
                <a:tc>
                  <a:txBody>
                    <a:bodyPr/>
                    <a:lstStyle/>
                    <a:p>
                      <a:pPr algn="ctr"/>
                      <a:r>
                        <a:rPr lang="en-US" sz="2400" dirty="0">
                          <a:solidFill>
                            <a:schemeClr val="tx1">
                              <a:lumMod val="95000"/>
                              <a:lumOff val="5000"/>
                            </a:schemeClr>
                          </a:solidFill>
                          <a:latin typeface="Comic Sans MS" panose="030F0702030302020204" pitchFamily="66" charset="0"/>
                        </a:rPr>
                        <a:t>No</a:t>
                      </a:r>
                    </a:p>
                  </a:txBody>
                  <a:tcPr anchor="ctr"/>
                </a:tc>
                <a:extLst>
                  <a:ext uri="{0D108BD9-81ED-4DB2-BD59-A6C34878D82A}">
                    <a16:rowId xmlns:a16="http://schemas.microsoft.com/office/drawing/2014/main" val="4071525916"/>
                  </a:ext>
                </a:extLst>
              </a:tr>
              <a:tr h="648942">
                <a:tc>
                  <a:txBody>
                    <a:bodyPr/>
                    <a:lstStyle/>
                    <a:p>
                      <a:pPr algn="ctr"/>
                      <a:r>
                        <a:rPr lang="en-US" sz="3200" dirty="0">
                          <a:latin typeface="Times New Roman" panose="02020603050405020304" pitchFamily="18" charset="0"/>
                          <a:cs typeface="Times New Roman" panose="02020603050405020304" pitchFamily="18" charset="0"/>
                        </a:rPr>
                        <a:t>NaHCO</a:t>
                      </a:r>
                      <a:r>
                        <a:rPr lang="en-US" sz="3200" baseline="-25000" dirty="0">
                          <a:latin typeface="Times New Roman" panose="02020603050405020304" pitchFamily="18" charset="0"/>
                          <a:cs typeface="Times New Roman" panose="02020603050405020304" pitchFamily="18" charset="0"/>
                        </a:rPr>
                        <a:t>3</a:t>
                      </a:r>
                      <a:endParaRPr lang="en-US" sz="3200" dirty="0">
                        <a:latin typeface="Times New Roman" panose="02020603050405020304" pitchFamily="18" charset="0"/>
                        <a:cs typeface="Times New Roman" panose="02020603050405020304" pitchFamily="18" charset="0"/>
                      </a:endParaRPr>
                    </a:p>
                  </a:txBody>
                  <a:tcPr anchor="ctr"/>
                </a:tc>
                <a:tc>
                  <a:txBody>
                    <a:bodyPr/>
                    <a:lstStyle/>
                    <a:p>
                      <a:pPr algn="ctr"/>
                      <a:r>
                        <a:rPr lang="en-US" sz="2400" dirty="0">
                          <a:solidFill>
                            <a:srgbClr val="FF0000"/>
                          </a:solidFill>
                          <a:latin typeface="Comic Sans MS" panose="030F0702030302020204" pitchFamily="66" charset="0"/>
                        </a:rPr>
                        <a:t>Yes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FF0000"/>
                          </a:solidFill>
                          <a:latin typeface="Comic Sans MS" panose="030F0702030302020204" pitchFamily="66" charset="0"/>
                        </a:rPr>
                        <a:t>No</a:t>
                      </a:r>
                    </a:p>
                  </a:txBody>
                  <a:tcPr anchor="ctr"/>
                </a:tc>
                <a:tc>
                  <a:txBody>
                    <a:bodyPr/>
                    <a:lstStyle/>
                    <a:p>
                      <a:pPr algn="ctr"/>
                      <a:r>
                        <a:rPr lang="en-US" sz="2400" dirty="0">
                          <a:solidFill>
                            <a:srgbClr val="FF0000"/>
                          </a:solidFill>
                          <a:latin typeface="Comic Sans MS" panose="030F0702030302020204" pitchFamily="66" charset="0"/>
                        </a:rPr>
                        <a:t>Yes</a:t>
                      </a:r>
                    </a:p>
                  </a:txBody>
                  <a:tcPr anchor="ctr"/>
                </a:tc>
                <a:tc>
                  <a:txBody>
                    <a:bodyPr/>
                    <a:lstStyle/>
                    <a:p>
                      <a:pPr algn="ctr"/>
                      <a:r>
                        <a:rPr lang="en-US" sz="2400" dirty="0">
                          <a:solidFill>
                            <a:srgbClr val="FF0000"/>
                          </a:solidFill>
                          <a:latin typeface="Comic Sans MS" panose="030F0702030302020204" pitchFamily="66" charset="0"/>
                        </a:rPr>
                        <a:t>Yes</a:t>
                      </a:r>
                    </a:p>
                  </a:txBody>
                  <a:tcPr anchor="ctr"/>
                </a:tc>
                <a:tc>
                  <a:txBody>
                    <a:bodyPr/>
                    <a:lstStyle/>
                    <a:p>
                      <a:pPr algn="ctr"/>
                      <a:r>
                        <a:rPr lang="en-US" sz="2400" dirty="0">
                          <a:solidFill>
                            <a:srgbClr val="FF0000"/>
                          </a:solidFill>
                          <a:latin typeface="Comic Sans MS" panose="030F0702030302020204" pitchFamily="66" charset="0"/>
                        </a:rPr>
                        <a:t>Yes</a:t>
                      </a:r>
                    </a:p>
                  </a:txBody>
                  <a:tcPr anchor="ctr"/>
                </a:tc>
                <a:extLst>
                  <a:ext uri="{0D108BD9-81ED-4DB2-BD59-A6C34878D82A}">
                    <a16:rowId xmlns:a16="http://schemas.microsoft.com/office/drawing/2014/main" val="3078155607"/>
                  </a:ext>
                </a:extLst>
              </a:tr>
              <a:tr h="648942">
                <a:tc>
                  <a:txBody>
                    <a:bodyPr/>
                    <a:lstStyle/>
                    <a:p>
                      <a:pPr algn="ctr"/>
                      <a:r>
                        <a:rPr lang="en-US" sz="3200" dirty="0">
                          <a:latin typeface="Times New Roman" panose="02020603050405020304" pitchFamily="18" charset="0"/>
                          <a:cs typeface="Times New Roman" panose="02020603050405020304" pitchFamily="18" charset="0"/>
                        </a:rPr>
                        <a:t>PCl</a:t>
                      </a:r>
                      <a:r>
                        <a:rPr lang="en-US" sz="3200" baseline="-25000" dirty="0">
                          <a:latin typeface="Times New Roman" panose="02020603050405020304" pitchFamily="18" charset="0"/>
                          <a:cs typeface="Times New Roman" panose="02020603050405020304" pitchFamily="18" charset="0"/>
                        </a:rPr>
                        <a:t>3</a:t>
                      </a:r>
                      <a:endParaRPr lang="en-US" sz="3200" dirty="0">
                        <a:latin typeface="Times New Roman" panose="02020603050405020304" pitchFamily="18" charset="0"/>
                        <a:cs typeface="Times New Roman" panose="02020603050405020304" pitchFamily="18" charset="0"/>
                      </a:endParaRPr>
                    </a:p>
                  </a:txBody>
                  <a:tcPr anchor="ctr"/>
                </a:tc>
                <a:tc>
                  <a:txBody>
                    <a:bodyPr/>
                    <a:lstStyle/>
                    <a:p>
                      <a:pPr algn="ctr"/>
                      <a:r>
                        <a:rPr lang="en-US" sz="2400" dirty="0">
                          <a:solidFill>
                            <a:schemeClr val="tx1">
                              <a:lumMod val="95000"/>
                              <a:lumOff val="5000"/>
                            </a:schemeClr>
                          </a:solidFill>
                          <a:latin typeface="Comic Sans MS" panose="030F0702030302020204" pitchFamily="66" charset="0"/>
                        </a:rPr>
                        <a:t>No</a:t>
                      </a:r>
                    </a:p>
                  </a:txBody>
                  <a:tcPr anchor="ctr"/>
                </a:tc>
                <a:tc>
                  <a:txBody>
                    <a:bodyPr/>
                    <a:lstStyle/>
                    <a:p>
                      <a:pPr algn="ctr"/>
                      <a:r>
                        <a:rPr lang="en-US" sz="2400" dirty="0">
                          <a:solidFill>
                            <a:schemeClr val="tx1">
                              <a:lumMod val="95000"/>
                              <a:lumOff val="5000"/>
                            </a:schemeClr>
                          </a:solidFill>
                          <a:latin typeface="Comic Sans MS" panose="030F0702030302020204" pitchFamily="66" charset="0"/>
                        </a:rPr>
                        <a:t>Yes</a:t>
                      </a:r>
                    </a:p>
                  </a:txBody>
                  <a:tcPr anchor="ctr"/>
                </a:tc>
                <a:tc>
                  <a:txBody>
                    <a:bodyPr/>
                    <a:lstStyle/>
                    <a:p>
                      <a:pPr algn="ctr"/>
                      <a:r>
                        <a:rPr lang="en-US" sz="2400" dirty="0">
                          <a:solidFill>
                            <a:schemeClr val="tx1">
                              <a:lumMod val="95000"/>
                              <a:lumOff val="5000"/>
                            </a:schemeClr>
                          </a:solidFill>
                          <a:latin typeface="Comic Sans MS" panose="030F0702030302020204" pitchFamily="66" charset="0"/>
                        </a:rPr>
                        <a:t>No</a:t>
                      </a:r>
                    </a:p>
                  </a:txBody>
                  <a:tcPr anchor="ctr"/>
                </a:tc>
                <a:tc>
                  <a:txBody>
                    <a:bodyPr/>
                    <a:lstStyle/>
                    <a:p>
                      <a:pPr algn="ctr"/>
                      <a:r>
                        <a:rPr lang="en-US" sz="2400" dirty="0">
                          <a:solidFill>
                            <a:schemeClr val="tx1">
                              <a:lumMod val="95000"/>
                              <a:lumOff val="5000"/>
                            </a:schemeClr>
                          </a:solidFill>
                          <a:latin typeface="Comic Sans MS" panose="030F0702030302020204" pitchFamily="66" charset="0"/>
                        </a:rPr>
                        <a:t>No</a:t>
                      </a:r>
                    </a:p>
                  </a:txBody>
                  <a:tcPr anchor="ctr"/>
                </a:tc>
                <a:tc>
                  <a:txBody>
                    <a:bodyPr/>
                    <a:lstStyle/>
                    <a:p>
                      <a:pPr algn="ctr"/>
                      <a:r>
                        <a:rPr lang="en-US" sz="2400" dirty="0">
                          <a:solidFill>
                            <a:schemeClr val="tx1">
                              <a:lumMod val="95000"/>
                              <a:lumOff val="5000"/>
                            </a:schemeClr>
                          </a:solidFill>
                          <a:latin typeface="Comic Sans MS" panose="030F0702030302020204" pitchFamily="66" charset="0"/>
                        </a:rPr>
                        <a:t>No</a:t>
                      </a:r>
                    </a:p>
                  </a:txBody>
                  <a:tcPr anchor="ctr"/>
                </a:tc>
                <a:extLst>
                  <a:ext uri="{0D108BD9-81ED-4DB2-BD59-A6C34878D82A}">
                    <a16:rowId xmlns:a16="http://schemas.microsoft.com/office/drawing/2014/main" val="3390194110"/>
                  </a:ext>
                </a:extLst>
              </a:tr>
              <a:tr h="648942">
                <a:tc>
                  <a:txBody>
                    <a:bodyPr/>
                    <a:lstStyle/>
                    <a:p>
                      <a:pPr algn="ctr"/>
                      <a:r>
                        <a:rPr lang="en-US" sz="3200" dirty="0">
                          <a:latin typeface="Times New Roman" panose="02020603050405020304" pitchFamily="18" charset="0"/>
                          <a:cs typeface="Times New Roman" panose="02020603050405020304" pitchFamily="18" charset="0"/>
                        </a:rPr>
                        <a:t>NaClO</a:t>
                      </a:r>
                    </a:p>
                  </a:txBody>
                  <a:tcPr anchor="ctr"/>
                </a:tc>
                <a:tc>
                  <a:txBody>
                    <a:bodyPr/>
                    <a:lstStyle/>
                    <a:p>
                      <a:pPr algn="ctr"/>
                      <a:r>
                        <a:rPr lang="en-US" sz="2400" dirty="0">
                          <a:solidFill>
                            <a:srgbClr val="FF0000"/>
                          </a:solidFill>
                          <a:latin typeface="Comic Sans MS" panose="030F0702030302020204" pitchFamily="66" charset="0"/>
                        </a:rPr>
                        <a:t>Yes</a:t>
                      </a:r>
                    </a:p>
                  </a:txBody>
                  <a:tcPr anchor="ctr"/>
                </a:tc>
                <a:tc>
                  <a:txBody>
                    <a:bodyPr/>
                    <a:lstStyle/>
                    <a:p>
                      <a:pPr algn="ctr"/>
                      <a:r>
                        <a:rPr lang="en-US" sz="2400" dirty="0">
                          <a:solidFill>
                            <a:srgbClr val="FF0000"/>
                          </a:solidFill>
                          <a:latin typeface="Comic Sans MS" panose="030F0702030302020204" pitchFamily="66" charset="0"/>
                        </a:rPr>
                        <a:t>No</a:t>
                      </a:r>
                    </a:p>
                  </a:txBody>
                  <a:tcPr anchor="ctr"/>
                </a:tc>
                <a:tc>
                  <a:txBody>
                    <a:bodyPr/>
                    <a:lstStyle/>
                    <a:p>
                      <a:pPr algn="ctr"/>
                      <a:r>
                        <a:rPr lang="en-US" sz="2400" dirty="0">
                          <a:solidFill>
                            <a:srgbClr val="FF0000"/>
                          </a:solidFill>
                          <a:latin typeface="Comic Sans MS" panose="030F0702030302020204" pitchFamily="66" charset="0"/>
                        </a:rPr>
                        <a:t>Yes</a:t>
                      </a:r>
                    </a:p>
                  </a:txBody>
                  <a:tcPr anchor="ctr"/>
                </a:tc>
                <a:tc>
                  <a:txBody>
                    <a:bodyPr/>
                    <a:lstStyle/>
                    <a:p>
                      <a:pPr algn="ctr"/>
                      <a:r>
                        <a:rPr lang="en-US" sz="2400" dirty="0">
                          <a:solidFill>
                            <a:srgbClr val="FF0000"/>
                          </a:solidFill>
                          <a:latin typeface="Comic Sans MS" panose="030F0702030302020204" pitchFamily="66" charset="0"/>
                        </a:rPr>
                        <a:t>Yes</a:t>
                      </a:r>
                    </a:p>
                  </a:txBody>
                  <a:tcPr anchor="ctr"/>
                </a:tc>
                <a:tc>
                  <a:txBody>
                    <a:bodyPr/>
                    <a:lstStyle/>
                    <a:p>
                      <a:pPr algn="ctr"/>
                      <a:r>
                        <a:rPr lang="en-US" sz="2400" dirty="0">
                          <a:solidFill>
                            <a:srgbClr val="FF0000"/>
                          </a:solidFill>
                          <a:latin typeface="Comic Sans MS" panose="030F0702030302020204" pitchFamily="66" charset="0"/>
                        </a:rPr>
                        <a:t>Yes</a:t>
                      </a:r>
                    </a:p>
                  </a:txBody>
                  <a:tcPr anchor="ctr"/>
                </a:tc>
                <a:extLst>
                  <a:ext uri="{0D108BD9-81ED-4DB2-BD59-A6C34878D82A}">
                    <a16:rowId xmlns:a16="http://schemas.microsoft.com/office/drawing/2014/main" val="1482871560"/>
                  </a:ext>
                </a:extLst>
              </a:tr>
              <a:tr h="648942">
                <a:tc>
                  <a:txBody>
                    <a:bodyPr/>
                    <a:lstStyle/>
                    <a:p>
                      <a:pPr algn="ctr"/>
                      <a:r>
                        <a:rPr lang="en-US" sz="3200" dirty="0">
                          <a:latin typeface="Times New Roman" panose="02020603050405020304" pitchFamily="18" charset="0"/>
                          <a:cs typeface="Times New Roman" panose="02020603050405020304" pitchFamily="18" charset="0"/>
                        </a:rPr>
                        <a:t>Na</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CrO</a:t>
                      </a:r>
                      <a:r>
                        <a:rPr lang="en-US" sz="3200" baseline="-25000" dirty="0">
                          <a:latin typeface="Times New Roman" panose="02020603050405020304" pitchFamily="18" charset="0"/>
                          <a:cs typeface="Times New Roman" panose="02020603050405020304" pitchFamily="18" charset="0"/>
                        </a:rPr>
                        <a:t>4</a:t>
                      </a:r>
                      <a:endParaRPr lang="en-US" sz="3200" dirty="0">
                        <a:latin typeface="Times New Roman" panose="02020603050405020304" pitchFamily="18" charset="0"/>
                        <a:cs typeface="Times New Roman" panose="02020603050405020304" pitchFamily="18" charset="0"/>
                      </a:endParaRPr>
                    </a:p>
                  </a:txBody>
                  <a:tcPr anchor="ctr"/>
                </a:tc>
                <a:tc>
                  <a:txBody>
                    <a:bodyPr/>
                    <a:lstStyle/>
                    <a:p>
                      <a:pPr algn="ctr"/>
                      <a:r>
                        <a:rPr lang="en-US" sz="2400" dirty="0">
                          <a:solidFill>
                            <a:srgbClr val="FF0000"/>
                          </a:solidFill>
                          <a:latin typeface="Comic Sans MS" panose="030F0702030302020204" pitchFamily="66" charset="0"/>
                        </a:rPr>
                        <a:t>Yes</a:t>
                      </a:r>
                    </a:p>
                  </a:txBody>
                  <a:tcPr anchor="ctr"/>
                </a:tc>
                <a:tc>
                  <a:txBody>
                    <a:bodyPr/>
                    <a:lstStyle/>
                    <a:p>
                      <a:pPr algn="ctr"/>
                      <a:r>
                        <a:rPr lang="en-US" sz="2400" dirty="0">
                          <a:solidFill>
                            <a:srgbClr val="FF0000"/>
                          </a:solidFill>
                          <a:latin typeface="Comic Sans MS" panose="030F0702030302020204" pitchFamily="66" charset="0"/>
                        </a:rPr>
                        <a:t>No</a:t>
                      </a:r>
                    </a:p>
                  </a:txBody>
                  <a:tcPr anchor="ctr"/>
                </a:tc>
                <a:tc>
                  <a:txBody>
                    <a:bodyPr/>
                    <a:lstStyle/>
                    <a:p>
                      <a:pPr algn="ctr"/>
                      <a:r>
                        <a:rPr lang="en-US" sz="2400" dirty="0">
                          <a:solidFill>
                            <a:srgbClr val="FF0000"/>
                          </a:solidFill>
                          <a:latin typeface="Comic Sans MS" panose="030F0702030302020204" pitchFamily="66" charset="0"/>
                        </a:rPr>
                        <a:t>Yes</a:t>
                      </a:r>
                    </a:p>
                  </a:txBody>
                  <a:tcPr anchor="ctr"/>
                </a:tc>
                <a:tc>
                  <a:txBody>
                    <a:bodyPr/>
                    <a:lstStyle/>
                    <a:p>
                      <a:pPr algn="ctr"/>
                      <a:r>
                        <a:rPr lang="en-US" sz="2400" dirty="0">
                          <a:solidFill>
                            <a:srgbClr val="FF0000"/>
                          </a:solidFill>
                          <a:latin typeface="Comic Sans MS" panose="030F0702030302020204" pitchFamily="66" charset="0"/>
                        </a:rPr>
                        <a:t>Yes</a:t>
                      </a:r>
                    </a:p>
                  </a:txBody>
                  <a:tcPr anchor="ctr"/>
                </a:tc>
                <a:tc>
                  <a:txBody>
                    <a:bodyPr/>
                    <a:lstStyle/>
                    <a:p>
                      <a:pPr algn="ctr"/>
                      <a:r>
                        <a:rPr lang="en-US" sz="2400" dirty="0">
                          <a:solidFill>
                            <a:srgbClr val="FF0000"/>
                          </a:solidFill>
                          <a:latin typeface="Comic Sans MS" panose="030F0702030302020204" pitchFamily="66" charset="0"/>
                        </a:rPr>
                        <a:t>Yes</a:t>
                      </a:r>
                    </a:p>
                  </a:txBody>
                  <a:tcPr anchor="ctr"/>
                </a:tc>
                <a:extLst>
                  <a:ext uri="{0D108BD9-81ED-4DB2-BD59-A6C34878D82A}">
                    <a16:rowId xmlns:a16="http://schemas.microsoft.com/office/drawing/2014/main" val="3711630064"/>
                  </a:ext>
                </a:extLst>
              </a:tr>
              <a:tr h="648942">
                <a:tc>
                  <a:txBody>
                    <a:bodyPr/>
                    <a:lstStyle/>
                    <a:p>
                      <a:pPr algn="ctr"/>
                      <a:r>
                        <a:rPr lang="en-US" sz="3200" dirty="0">
                          <a:latin typeface="Times New Roman" panose="02020603050405020304" pitchFamily="18" charset="0"/>
                          <a:cs typeface="Times New Roman" panose="02020603050405020304" pitchFamily="18" charset="0"/>
                        </a:rPr>
                        <a:t>PbCl</a:t>
                      </a:r>
                      <a:r>
                        <a:rPr lang="en-US" sz="3200" baseline="-25000" dirty="0">
                          <a:latin typeface="Times New Roman" panose="02020603050405020304" pitchFamily="18" charset="0"/>
                          <a:cs typeface="Times New Roman" panose="02020603050405020304" pitchFamily="18" charset="0"/>
                        </a:rPr>
                        <a:t>2</a:t>
                      </a:r>
                      <a:endParaRPr lang="en-US" sz="3200" dirty="0">
                        <a:latin typeface="Times New Roman" panose="02020603050405020304" pitchFamily="18" charset="0"/>
                        <a:cs typeface="Times New Roman" panose="02020603050405020304" pitchFamily="18" charset="0"/>
                      </a:endParaRPr>
                    </a:p>
                  </a:txBody>
                  <a:tcPr anchor="ctr"/>
                </a:tc>
                <a:tc>
                  <a:txBody>
                    <a:bodyPr/>
                    <a:lstStyle/>
                    <a:p>
                      <a:pPr algn="ctr"/>
                      <a:r>
                        <a:rPr lang="en-US" sz="2400" dirty="0">
                          <a:solidFill>
                            <a:schemeClr val="tx1">
                              <a:lumMod val="95000"/>
                              <a:lumOff val="5000"/>
                            </a:schemeClr>
                          </a:solidFill>
                          <a:latin typeface="Comic Sans MS" panose="030F0702030302020204" pitchFamily="66" charset="0"/>
                        </a:rPr>
                        <a:t>Yes</a:t>
                      </a:r>
                    </a:p>
                  </a:txBody>
                  <a:tcPr anchor="ctr"/>
                </a:tc>
                <a:tc>
                  <a:txBody>
                    <a:bodyPr/>
                    <a:lstStyle/>
                    <a:p>
                      <a:pPr algn="ctr"/>
                      <a:r>
                        <a:rPr lang="en-US" sz="2400" dirty="0">
                          <a:solidFill>
                            <a:schemeClr val="tx1">
                              <a:lumMod val="95000"/>
                              <a:lumOff val="5000"/>
                            </a:schemeClr>
                          </a:solidFill>
                          <a:latin typeface="Comic Sans MS" panose="030F0702030302020204" pitchFamily="66" charset="0"/>
                        </a:rPr>
                        <a:t>No</a:t>
                      </a:r>
                    </a:p>
                  </a:txBody>
                  <a:tcPr anchor="ctr"/>
                </a:tc>
                <a:tc>
                  <a:txBody>
                    <a:bodyPr/>
                    <a:lstStyle/>
                    <a:p>
                      <a:pPr algn="ctr"/>
                      <a:r>
                        <a:rPr lang="en-US" sz="2400" dirty="0">
                          <a:solidFill>
                            <a:schemeClr val="tx1">
                              <a:lumMod val="95000"/>
                              <a:lumOff val="5000"/>
                            </a:schemeClr>
                          </a:solidFill>
                          <a:latin typeface="Comic Sans MS" panose="030F0702030302020204" pitchFamily="66" charset="0"/>
                        </a:rPr>
                        <a:t>No</a:t>
                      </a:r>
                    </a:p>
                  </a:txBody>
                  <a:tcPr anchor="ctr"/>
                </a:tc>
                <a:tc>
                  <a:txBody>
                    <a:bodyPr/>
                    <a:lstStyle/>
                    <a:p>
                      <a:pPr algn="ctr"/>
                      <a:r>
                        <a:rPr lang="en-US" sz="2400" dirty="0">
                          <a:solidFill>
                            <a:schemeClr val="tx1">
                              <a:lumMod val="95000"/>
                              <a:lumOff val="5000"/>
                            </a:schemeClr>
                          </a:solidFill>
                          <a:latin typeface="Comic Sans MS" panose="030F0702030302020204" pitchFamily="66" charset="0"/>
                        </a:rPr>
                        <a:t>No</a:t>
                      </a:r>
                    </a:p>
                  </a:txBody>
                  <a:tcPr anchor="ctr"/>
                </a:tc>
                <a:tc>
                  <a:txBody>
                    <a:bodyPr/>
                    <a:lstStyle/>
                    <a:p>
                      <a:pPr algn="ctr"/>
                      <a:r>
                        <a:rPr lang="en-US" sz="2400" dirty="0">
                          <a:solidFill>
                            <a:schemeClr val="tx1">
                              <a:lumMod val="95000"/>
                              <a:lumOff val="5000"/>
                            </a:schemeClr>
                          </a:solidFill>
                          <a:latin typeface="Comic Sans MS" panose="030F0702030302020204" pitchFamily="66" charset="0"/>
                        </a:rPr>
                        <a:t>No</a:t>
                      </a:r>
                    </a:p>
                  </a:txBody>
                  <a:tcPr anchor="ctr"/>
                </a:tc>
                <a:extLst>
                  <a:ext uri="{0D108BD9-81ED-4DB2-BD59-A6C34878D82A}">
                    <a16:rowId xmlns:a16="http://schemas.microsoft.com/office/drawing/2014/main" val="3719385841"/>
                  </a:ext>
                </a:extLst>
              </a:tr>
            </a:tbl>
          </a:graphicData>
        </a:graphic>
      </p:graphicFrame>
    </p:spTree>
    <p:extLst>
      <p:ext uri="{BB962C8B-B14F-4D97-AF65-F5344CB8AC3E}">
        <p14:creationId xmlns:p14="http://schemas.microsoft.com/office/powerpoint/2010/main" val="147845064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58E548-8385-481A-9220-E5F425D2EDCC}"/>
              </a:ext>
            </a:extLst>
          </p:cNvPr>
          <p:cNvSpPr txBox="1"/>
          <p:nvPr/>
        </p:nvSpPr>
        <p:spPr>
          <a:xfrm>
            <a:off x="0" y="0"/>
            <a:ext cx="11569148" cy="6453049"/>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Which statement explains why 10.0 mL of a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0.50 M H</a:t>
            </a:r>
            <a:r>
              <a:rPr lang="en-US" sz="4000" baseline="-25000" dirty="0">
                <a:latin typeface="Times New Roman" panose="02020603050405020304" pitchFamily="18" charset="0"/>
                <a:cs typeface="Times New Roman" panose="02020603050405020304" pitchFamily="18" charset="0"/>
              </a:rPr>
              <a:t>2</a:t>
            </a:r>
            <a:r>
              <a:rPr lang="en-US" sz="4000" dirty="0">
                <a:latin typeface="Times New Roman" panose="02020603050405020304" pitchFamily="18" charset="0"/>
                <a:cs typeface="Times New Roman" panose="02020603050405020304" pitchFamily="18" charset="0"/>
              </a:rPr>
              <a:t>SO</a:t>
            </a:r>
            <a:r>
              <a:rPr lang="en-US" sz="4000" baseline="-25000" dirty="0">
                <a:latin typeface="Times New Roman" panose="02020603050405020304" pitchFamily="18" charset="0"/>
                <a:cs typeface="Times New Roman" panose="02020603050405020304" pitchFamily="18" charset="0"/>
              </a:rPr>
              <a:t>4(AQ) </a:t>
            </a:r>
            <a:r>
              <a:rPr lang="en-US" sz="4000" dirty="0">
                <a:latin typeface="Times New Roman" panose="02020603050405020304" pitchFamily="18" charset="0"/>
                <a:cs typeface="Times New Roman" panose="02020603050405020304" pitchFamily="18" charset="0"/>
              </a:rPr>
              <a:t> solution exactly neutralizes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5.0 mL of a 2.0 M NaOH</a:t>
            </a:r>
            <a:r>
              <a:rPr lang="en-US" sz="4000" baseline="-25000" dirty="0">
                <a:latin typeface="Times New Roman" panose="02020603050405020304" pitchFamily="18" charset="0"/>
                <a:cs typeface="Times New Roman" panose="02020603050405020304" pitchFamily="18" charset="0"/>
              </a:rPr>
              <a:t>(AQ) </a:t>
            </a:r>
            <a:r>
              <a:rPr lang="en-US" sz="4000" dirty="0">
                <a:latin typeface="Times New Roman" panose="02020603050405020304" pitchFamily="18" charset="0"/>
                <a:cs typeface="Times New Roman" panose="02020603050405020304" pitchFamily="18" charset="0"/>
              </a:rPr>
              <a:t>solution?  The moles of… </a:t>
            </a:r>
          </a:p>
          <a:p>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(1)  H</a:t>
            </a:r>
            <a:r>
              <a:rPr lang="en-US" sz="4000" baseline="30000" dirty="0">
                <a:latin typeface="Times New Roman" panose="02020603050405020304" pitchFamily="18" charset="0"/>
                <a:cs typeface="Times New Roman" panose="02020603050405020304" pitchFamily="18" charset="0"/>
              </a:rPr>
              <a:t>+1</a:t>
            </a:r>
            <a:r>
              <a:rPr lang="en-US" sz="4000" baseline="-25000" dirty="0">
                <a:latin typeface="Times New Roman" panose="02020603050405020304" pitchFamily="18" charset="0"/>
                <a:cs typeface="Times New Roman" panose="02020603050405020304" pitchFamily="18" charset="0"/>
              </a:rPr>
              <a:t>(AQ) </a:t>
            </a:r>
            <a:r>
              <a:rPr lang="en-US" sz="4000" dirty="0">
                <a:latin typeface="Times New Roman" panose="02020603050405020304" pitchFamily="18" charset="0"/>
                <a:cs typeface="Times New Roman" panose="02020603050405020304" pitchFamily="18" charset="0"/>
              </a:rPr>
              <a:t>=  the moles of OH</a:t>
            </a:r>
            <a:r>
              <a:rPr lang="en-US" sz="4000" baseline="30000" dirty="0">
                <a:latin typeface="Times New Roman" panose="02020603050405020304" pitchFamily="18" charset="0"/>
                <a:cs typeface="Times New Roman" panose="02020603050405020304" pitchFamily="18" charset="0"/>
              </a:rPr>
              <a:t>-1</a:t>
            </a:r>
            <a:r>
              <a:rPr lang="en-US" sz="4000" baseline="-25000" dirty="0">
                <a:latin typeface="Times New Roman" panose="02020603050405020304" pitchFamily="18" charset="0"/>
                <a:cs typeface="Times New Roman" panose="02020603050405020304" pitchFamily="18" charset="0"/>
              </a:rPr>
              <a:t>(AQ) </a:t>
            </a:r>
            <a:br>
              <a:rPr lang="en-US" sz="4000" baseline="-25000" dirty="0">
                <a:latin typeface="Times New Roman" panose="02020603050405020304" pitchFamily="18" charset="0"/>
                <a:cs typeface="Times New Roman" panose="02020603050405020304" pitchFamily="18" charset="0"/>
              </a:rPr>
            </a:br>
            <a:br>
              <a:rPr lang="en-US" sz="4000" baseline="-25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(2)  H</a:t>
            </a:r>
            <a:r>
              <a:rPr lang="en-US" sz="4000" baseline="-25000" dirty="0">
                <a:latin typeface="Times New Roman" panose="02020603050405020304" pitchFamily="18" charset="0"/>
                <a:cs typeface="Times New Roman" panose="02020603050405020304" pitchFamily="18" charset="0"/>
              </a:rPr>
              <a:t>2</a:t>
            </a:r>
            <a:r>
              <a:rPr lang="en-US" sz="4000" dirty="0">
                <a:latin typeface="Times New Roman" panose="02020603050405020304" pitchFamily="18" charset="0"/>
                <a:cs typeface="Times New Roman" panose="02020603050405020304" pitchFamily="18" charset="0"/>
              </a:rPr>
              <a:t>SO</a:t>
            </a:r>
            <a:r>
              <a:rPr lang="en-US" sz="4000" baseline="-25000" dirty="0">
                <a:latin typeface="Times New Roman" panose="02020603050405020304" pitchFamily="18" charset="0"/>
                <a:cs typeface="Times New Roman" panose="02020603050405020304" pitchFamily="18" charset="0"/>
              </a:rPr>
              <a:t>4(AQ)  </a:t>
            </a:r>
            <a:r>
              <a:rPr lang="en-US" sz="4000" dirty="0">
                <a:latin typeface="Times New Roman" panose="02020603050405020304" pitchFamily="18" charset="0"/>
                <a:cs typeface="Times New Roman" panose="02020603050405020304" pitchFamily="18" charset="0"/>
              </a:rPr>
              <a:t>=  the moles of NaOH</a:t>
            </a:r>
            <a:r>
              <a:rPr lang="en-US" sz="4000" baseline="-25000" dirty="0">
                <a:latin typeface="Times New Roman" panose="02020603050405020304" pitchFamily="18" charset="0"/>
                <a:cs typeface="Times New Roman" panose="02020603050405020304" pitchFamily="18" charset="0"/>
              </a:rPr>
              <a:t>(AQ)</a:t>
            </a:r>
            <a:br>
              <a:rPr lang="en-US" sz="4000" baseline="-25000"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(3)  H</a:t>
            </a:r>
            <a:r>
              <a:rPr lang="en-US" sz="4000" baseline="-25000" dirty="0">
                <a:latin typeface="Times New Roman" panose="02020603050405020304" pitchFamily="18" charset="0"/>
                <a:cs typeface="Times New Roman" panose="02020603050405020304" pitchFamily="18" charset="0"/>
              </a:rPr>
              <a:t>2</a:t>
            </a:r>
            <a:r>
              <a:rPr lang="en-US" sz="4000" dirty="0">
                <a:latin typeface="Times New Roman" panose="02020603050405020304" pitchFamily="18" charset="0"/>
                <a:cs typeface="Times New Roman" panose="02020603050405020304" pitchFamily="18" charset="0"/>
              </a:rPr>
              <a:t>SO</a:t>
            </a:r>
            <a:r>
              <a:rPr lang="en-US" sz="4000" baseline="-25000" dirty="0">
                <a:latin typeface="Times New Roman" panose="02020603050405020304" pitchFamily="18" charset="0"/>
                <a:cs typeface="Times New Roman" panose="02020603050405020304" pitchFamily="18" charset="0"/>
              </a:rPr>
              <a:t>4(AQ)   </a:t>
            </a:r>
            <a:r>
              <a:rPr lang="en-US" sz="4000" dirty="0">
                <a:latin typeface="Times New Roman" panose="02020603050405020304" pitchFamily="18" charset="0"/>
                <a:cs typeface="Times New Roman" panose="02020603050405020304" pitchFamily="18" charset="0"/>
              </a:rPr>
              <a:t>&gt;  the moles of NaOH</a:t>
            </a:r>
            <a:r>
              <a:rPr lang="en-US" sz="4000" baseline="-25000" dirty="0">
                <a:latin typeface="Times New Roman" panose="02020603050405020304" pitchFamily="18" charset="0"/>
                <a:cs typeface="Times New Roman" panose="02020603050405020304" pitchFamily="18" charset="0"/>
              </a:rPr>
              <a:t>(AQ)</a:t>
            </a:r>
            <a:br>
              <a:rPr lang="en-US" sz="4000" baseline="-25000" dirty="0">
                <a:latin typeface="Times New Roman" panose="02020603050405020304" pitchFamily="18" charset="0"/>
                <a:cs typeface="Times New Roman" panose="02020603050405020304" pitchFamily="18" charset="0"/>
              </a:rPr>
            </a:br>
            <a:r>
              <a:rPr lang="en-US" sz="4000" baseline="-25000" dirty="0">
                <a:latin typeface="Times New Roman" panose="02020603050405020304" pitchFamily="18" charset="0"/>
                <a:cs typeface="Times New Roman" panose="02020603050405020304" pitchFamily="18" charset="0"/>
              </a:rPr>
              <a:t> </a:t>
            </a:r>
            <a:br>
              <a:rPr lang="en-US" sz="4000" baseline="-25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(4)  H</a:t>
            </a:r>
            <a:r>
              <a:rPr lang="en-US" sz="4000" baseline="30000" dirty="0">
                <a:latin typeface="Times New Roman" panose="02020603050405020304" pitchFamily="18" charset="0"/>
                <a:cs typeface="Times New Roman" panose="02020603050405020304" pitchFamily="18" charset="0"/>
              </a:rPr>
              <a:t>+1</a:t>
            </a:r>
            <a:r>
              <a:rPr lang="en-US" sz="4000" baseline="-25000" dirty="0">
                <a:latin typeface="Times New Roman" panose="02020603050405020304" pitchFamily="18" charset="0"/>
                <a:cs typeface="Times New Roman" panose="02020603050405020304" pitchFamily="18" charset="0"/>
              </a:rPr>
              <a:t>(AQ)   </a:t>
            </a:r>
            <a:r>
              <a:rPr lang="en-US" sz="4000" dirty="0">
                <a:latin typeface="Times New Roman" panose="02020603050405020304" pitchFamily="18" charset="0"/>
                <a:cs typeface="Times New Roman" panose="02020603050405020304" pitchFamily="18" charset="0"/>
              </a:rPr>
              <a:t>&gt;  than the moles of OH</a:t>
            </a:r>
            <a:r>
              <a:rPr lang="en-US" sz="4000" baseline="30000" dirty="0">
                <a:latin typeface="Times New Roman" panose="02020603050405020304" pitchFamily="18" charset="0"/>
                <a:cs typeface="Times New Roman" panose="02020603050405020304" pitchFamily="18" charset="0"/>
              </a:rPr>
              <a:t>-1</a:t>
            </a:r>
            <a:r>
              <a:rPr lang="en-US" sz="4000" baseline="-25000" dirty="0">
                <a:latin typeface="Times New Roman" panose="02020603050405020304" pitchFamily="18" charset="0"/>
                <a:cs typeface="Times New Roman" panose="02020603050405020304" pitchFamily="18" charset="0"/>
              </a:rPr>
              <a:t>(AQ) </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0423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4F1072-BBF0-485C-9EE7-E9B114946E23}"/>
              </a:ext>
            </a:extLst>
          </p:cNvPr>
          <p:cNvSpPr txBox="1"/>
          <p:nvPr/>
        </p:nvSpPr>
        <p:spPr>
          <a:xfrm>
            <a:off x="0" y="0"/>
            <a:ext cx="12192000" cy="5632311"/>
          </a:xfrm>
          <a:prstGeom prst="rect">
            <a:avLst/>
          </a:prstGeom>
          <a:noFill/>
        </p:spPr>
        <p:txBody>
          <a:bodyPr wrap="square" rtlCol="0">
            <a:spAutoFit/>
          </a:bodyPr>
          <a:lstStyle/>
          <a:p>
            <a:r>
              <a:rPr lang="en-US" sz="3600" dirty="0"/>
              <a:t>How many electrons are in an atom of scandium?</a:t>
            </a:r>
          </a:p>
          <a:p>
            <a:endParaRPr lang="en-US" sz="3600" dirty="0"/>
          </a:p>
          <a:p>
            <a:r>
              <a:rPr lang="en-US" sz="3600" dirty="0"/>
              <a:t>How many electrons are in the cation of Aluminum?</a:t>
            </a:r>
          </a:p>
          <a:p>
            <a:endParaRPr lang="en-US" sz="3600" dirty="0"/>
          </a:p>
          <a:p>
            <a:r>
              <a:rPr lang="en-US" sz="3600" dirty="0"/>
              <a:t>How many electrons are in the anion chloride?</a:t>
            </a:r>
          </a:p>
          <a:p>
            <a:endParaRPr lang="en-US" sz="3600" dirty="0"/>
          </a:p>
          <a:p>
            <a:r>
              <a:rPr lang="en-US" sz="3600" dirty="0"/>
              <a:t>How many protons are in an atom of iron?</a:t>
            </a:r>
          </a:p>
          <a:p>
            <a:endParaRPr lang="en-US" sz="3600" dirty="0"/>
          </a:p>
          <a:p>
            <a:r>
              <a:rPr lang="en-US" sz="3600" dirty="0"/>
              <a:t>How many electrons are in the cations of Fe</a:t>
            </a:r>
            <a:r>
              <a:rPr lang="en-US" sz="3600" baseline="30000" dirty="0"/>
              <a:t>+2</a:t>
            </a:r>
            <a:r>
              <a:rPr lang="en-US" sz="3600" dirty="0"/>
              <a:t> and Fe</a:t>
            </a:r>
            <a:r>
              <a:rPr lang="en-US" sz="3600" baseline="30000" dirty="0"/>
              <a:t> +3</a:t>
            </a:r>
            <a:r>
              <a:rPr lang="en-US" sz="3600" dirty="0"/>
              <a:t>?</a:t>
            </a:r>
          </a:p>
          <a:p>
            <a:endParaRPr lang="en-US" dirty="0"/>
          </a:p>
          <a:p>
            <a:endParaRPr lang="en-US" dirty="0"/>
          </a:p>
        </p:txBody>
      </p:sp>
    </p:spTree>
    <p:extLst>
      <p:ext uri="{BB962C8B-B14F-4D97-AF65-F5344CB8AC3E}">
        <p14:creationId xmlns:p14="http://schemas.microsoft.com/office/powerpoint/2010/main" val="399453886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58E548-8385-481A-9220-E5F425D2EDCC}"/>
              </a:ext>
            </a:extLst>
          </p:cNvPr>
          <p:cNvSpPr txBox="1"/>
          <p:nvPr/>
        </p:nvSpPr>
        <p:spPr>
          <a:xfrm>
            <a:off x="0" y="0"/>
            <a:ext cx="11569148" cy="6453049"/>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Which statement explains why 10.0 mL of a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0.50 M H</a:t>
            </a:r>
            <a:r>
              <a:rPr lang="en-US" sz="4000" baseline="-25000" dirty="0">
                <a:latin typeface="Times New Roman" panose="02020603050405020304" pitchFamily="18" charset="0"/>
                <a:cs typeface="Times New Roman" panose="02020603050405020304" pitchFamily="18" charset="0"/>
              </a:rPr>
              <a:t>2</a:t>
            </a:r>
            <a:r>
              <a:rPr lang="en-US" sz="4000" dirty="0">
                <a:latin typeface="Times New Roman" panose="02020603050405020304" pitchFamily="18" charset="0"/>
                <a:cs typeface="Times New Roman" panose="02020603050405020304" pitchFamily="18" charset="0"/>
              </a:rPr>
              <a:t>SO</a:t>
            </a:r>
            <a:r>
              <a:rPr lang="en-US" sz="4000" baseline="-25000" dirty="0">
                <a:latin typeface="Times New Roman" panose="02020603050405020304" pitchFamily="18" charset="0"/>
                <a:cs typeface="Times New Roman" panose="02020603050405020304" pitchFamily="18" charset="0"/>
              </a:rPr>
              <a:t>4(AQ) </a:t>
            </a:r>
            <a:r>
              <a:rPr lang="en-US" sz="4000" dirty="0">
                <a:latin typeface="Times New Roman" panose="02020603050405020304" pitchFamily="18" charset="0"/>
                <a:cs typeface="Times New Roman" panose="02020603050405020304" pitchFamily="18" charset="0"/>
              </a:rPr>
              <a:t> solution exactly neutralizes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5.0 mL of a 2.0 M NaOH</a:t>
            </a:r>
            <a:r>
              <a:rPr lang="en-US" sz="4000" baseline="-25000" dirty="0">
                <a:latin typeface="Times New Roman" panose="02020603050405020304" pitchFamily="18" charset="0"/>
                <a:cs typeface="Times New Roman" panose="02020603050405020304" pitchFamily="18" charset="0"/>
              </a:rPr>
              <a:t>(AQ) </a:t>
            </a:r>
            <a:r>
              <a:rPr lang="en-US" sz="4000" dirty="0">
                <a:latin typeface="Times New Roman" panose="02020603050405020304" pitchFamily="18" charset="0"/>
                <a:cs typeface="Times New Roman" panose="02020603050405020304" pitchFamily="18" charset="0"/>
              </a:rPr>
              <a:t>solution?  The moles of… </a:t>
            </a:r>
          </a:p>
          <a:p>
            <a:endParaRPr lang="en-US" sz="4000" dirty="0">
              <a:latin typeface="Times New Roman" panose="02020603050405020304" pitchFamily="18" charset="0"/>
              <a:cs typeface="Times New Roman" panose="02020603050405020304" pitchFamily="18" charset="0"/>
            </a:endParaRPr>
          </a:p>
          <a:p>
            <a:r>
              <a:rPr lang="en-US" sz="4000" dirty="0">
                <a:solidFill>
                  <a:srgbClr val="FF0000"/>
                </a:solidFill>
                <a:latin typeface="Times New Roman" panose="02020603050405020304" pitchFamily="18" charset="0"/>
                <a:cs typeface="Times New Roman" panose="02020603050405020304" pitchFamily="18" charset="0"/>
              </a:rPr>
              <a:t>(1)  H</a:t>
            </a:r>
            <a:r>
              <a:rPr lang="en-US" sz="4000" baseline="30000" dirty="0">
                <a:solidFill>
                  <a:srgbClr val="FF0000"/>
                </a:solidFill>
                <a:latin typeface="Times New Roman" panose="02020603050405020304" pitchFamily="18" charset="0"/>
                <a:cs typeface="Times New Roman" panose="02020603050405020304" pitchFamily="18" charset="0"/>
              </a:rPr>
              <a:t>+1</a:t>
            </a:r>
            <a:r>
              <a:rPr lang="en-US" sz="4000" baseline="-25000" dirty="0">
                <a:solidFill>
                  <a:srgbClr val="FF0000"/>
                </a:solidFill>
                <a:latin typeface="Times New Roman" panose="02020603050405020304" pitchFamily="18" charset="0"/>
                <a:cs typeface="Times New Roman" panose="02020603050405020304" pitchFamily="18" charset="0"/>
              </a:rPr>
              <a:t>(AQ) </a:t>
            </a:r>
            <a:r>
              <a:rPr lang="en-US" sz="4000" dirty="0">
                <a:solidFill>
                  <a:srgbClr val="FF0000"/>
                </a:solidFill>
                <a:latin typeface="Times New Roman" panose="02020603050405020304" pitchFamily="18" charset="0"/>
                <a:cs typeface="Times New Roman" panose="02020603050405020304" pitchFamily="18" charset="0"/>
              </a:rPr>
              <a:t>=  the moles of OH</a:t>
            </a:r>
            <a:r>
              <a:rPr lang="en-US" sz="4000" baseline="30000" dirty="0">
                <a:solidFill>
                  <a:srgbClr val="FF0000"/>
                </a:solidFill>
                <a:latin typeface="Times New Roman" panose="02020603050405020304" pitchFamily="18" charset="0"/>
                <a:cs typeface="Times New Roman" panose="02020603050405020304" pitchFamily="18" charset="0"/>
              </a:rPr>
              <a:t>-1</a:t>
            </a:r>
            <a:r>
              <a:rPr lang="en-US" sz="4000" baseline="-25000" dirty="0">
                <a:solidFill>
                  <a:srgbClr val="FF0000"/>
                </a:solidFill>
                <a:latin typeface="Times New Roman" panose="02020603050405020304" pitchFamily="18" charset="0"/>
                <a:cs typeface="Times New Roman" panose="02020603050405020304" pitchFamily="18" charset="0"/>
              </a:rPr>
              <a:t>(AQ) </a:t>
            </a:r>
            <a:br>
              <a:rPr lang="en-US" sz="4000" baseline="-25000" dirty="0">
                <a:solidFill>
                  <a:srgbClr val="FF0000"/>
                </a:solidFill>
                <a:latin typeface="Times New Roman" panose="02020603050405020304" pitchFamily="18" charset="0"/>
                <a:cs typeface="Times New Roman" panose="02020603050405020304" pitchFamily="18" charset="0"/>
              </a:rPr>
            </a:br>
            <a:br>
              <a:rPr lang="en-US" sz="4000" baseline="-25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(2)  H</a:t>
            </a:r>
            <a:r>
              <a:rPr lang="en-US" sz="4000" baseline="-25000" dirty="0">
                <a:latin typeface="Times New Roman" panose="02020603050405020304" pitchFamily="18" charset="0"/>
                <a:cs typeface="Times New Roman" panose="02020603050405020304" pitchFamily="18" charset="0"/>
              </a:rPr>
              <a:t>2</a:t>
            </a:r>
            <a:r>
              <a:rPr lang="en-US" sz="4000" dirty="0">
                <a:latin typeface="Times New Roman" panose="02020603050405020304" pitchFamily="18" charset="0"/>
                <a:cs typeface="Times New Roman" panose="02020603050405020304" pitchFamily="18" charset="0"/>
              </a:rPr>
              <a:t>SO</a:t>
            </a:r>
            <a:r>
              <a:rPr lang="en-US" sz="4000" baseline="-25000" dirty="0">
                <a:latin typeface="Times New Roman" panose="02020603050405020304" pitchFamily="18" charset="0"/>
                <a:cs typeface="Times New Roman" panose="02020603050405020304" pitchFamily="18" charset="0"/>
              </a:rPr>
              <a:t>4(AQ)  </a:t>
            </a:r>
            <a:r>
              <a:rPr lang="en-US" sz="4000" dirty="0">
                <a:latin typeface="Times New Roman" panose="02020603050405020304" pitchFamily="18" charset="0"/>
                <a:cs typeface="Times New Roman" panose="02020603050405020304" pitchFamily="18" charset="0"/>
              </a:rPr>
              <a:t>=  the moles of NaOH</a:t>
            </a:r>
            <a:r>
              <a:rPr lang="en-US" sz="4000" baseline="-25000" dirty="0">
                <a:latin typeface="Times New Roman" panose="02020603050405020304" pitchFamily="18" charset="0"/>
                <a:cs typeface="Times New Roman" panose="02020603050405020304" pitchFamily="18" charset="0"/>
              </a:rPr>
              <a:t>(AQ)</a:t>
            </a:r>
            <a:br>
              <a:rPr lang="en-US" sz="4000" baseline="-25000"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(3)  H</a:t>
            </a:r>
            <a:r>
              <a:rPr lang="en-US" sz="4000" baseline="-25000" dirty="0">
                <a:latin typeface="Times New Roman" panose="02020603050405020304" pitchFamily="18" charset="0"/>
                <a:cs typeface="Times New Roman" panose="02020603050405020304" pitchFamily="18" charset="0"/>
              </a:rPr>
              <a:t>2</a:t>
            </a:r>
            <a:r>
              <a:rPr lang="en-US" sz="4000" dirty="0">
                <a:latin typeface="Times New Roman" panose="02020603050405020304" pitchFamily="18" charset="0"/>
                <a:cs typeface="Times New Roman" panose="02020603050405020304" pitchFamily="18" charset="0"/>
              </a:rPr>
              <a:t>SO</a:t>
            </a:r>
            <a:r>
              <a:rPr lang="en-US" sz="4000" baseline="-25000" dirty="0">
                <a:latin typeface="Times New Roman" panose="02020603050405020304" pitchFamily="18" charset="0"/>
                <a:cs typeface="Times New Roman" panose="02020603050405020304" pitchFamily="18" charset="0"/>
              </a:rPr>
              <a:t>4(AQ)   </a:t>
            </a:r>
            <a:r>
              <a:rPr lang="en-US" sz="4000" dirty="0">
                <a:latin typeface="Times New Roman" panose="02020603050405020304" pitchFamily="18" charset="0"/>
                <a:cs typeface="Times New Roman" panose="02020603050405020304" pitchFamily="18" charset="0"/>
              </a:rPr>
              <a:t>&gt;  the moles of NaOH</a:t>
            </a:r>
            <a:r>
              <a:rPr lang="en-US" sz="4000" baseline="-25000" dirty="0">
                <a:latin typeface="Times New Roman" panose="02020603050405020304" pitchFamily="18" charset="0"/>
                <a:cs typeface="Times New Roman" panose="02020603050405020304" pitchFamily="18" charset="0"/>
              </a:rPr>
              <a:t>(AQ)</a:t>
            </a:r>
            <a:br>
              <a:rPr lang="en-US" sz="4000" baseline="-25000" dirty="0">
                <a:latin typeface="Times New Roman" panose="02020603050405020304" pitchFamily="18" charset="0"/>
                <a:cs typeface="Times New Roman" panose="02020603050405020304" pitchFamily="18" charset="0"/>
              </a:rPr>
            </a:br>
            <a:r>
              <a:rPr lang="en-US" sz="4000" baseline="-25000" dirty="0">
                <a:latin typeface="Times New Roman" panose="02020603050405020304" pitchFamily="18" charset="0"/>
                <a:cs typeface="Times New Roman" panose="02020603050405020304" pitchFamily="18" charset="0"/>
              </a:rPr>
              <a:t> </a:t>
            </a:r>
            <a:br>
              <a:rPr lang="en-US" sz="4000" baseline="-25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(4)  H</a:t>
            </a:r>
            <a:r>
              <a:rPr lang="en-US" sz="4000" baseline="30000" dirty="0">
                <a:latin typeface="Times New Roman" panose="02020603050405020304" pitchFamily="18" charset="0"/>
                <a:cs typeface="Times New Roman" panose="02020603050405020304" pitchFamily="18" charset="0"/>
              </a:rPr>
              <a:t>+1</a:t>
            </a:r>
            <a:r>
              <a:rPr lang="en-US" sz="4000" baseline="-25000" dirty="0">
                <a:latin typeface="Times New Roman" panose="02020603050405020304" pitchFamily="18" charset="0"/>
                <a:cs typeface="Times New Roman" panose="02020603050405020304" pitchFamily="18" charset="0"/>
              </a:rPr>
              <a:t>(AQ)   </a:t>
            </a:r>
            <a:r>
              <a:rPr lang="en-US" sz="4000" dirty="0">
                <a:latin typeface="Times New Roman" panose="02020603050405020304" pitchFamily="18" charset="0"/>
                <a:cs typeface="Times New Roman" panose="02020603050405020304" pitchFamily="18" charset="0"/>
              </a:rPr>
              <a:t>&gt;  than the moles of OH</a:t>
            </a:r>
            <a:r>
              <a:rPr lang="en-US" sz="4000" baseline="30000" dirty="0">
                <a:latin typeface="Times New Roman" panose="02020603050405020304" pitchFamily="18" charset="0"/>
                <a:cs typeface="Times New Roman" panose="02020603050405020304" pitchFamily="18" charset="0"/>
              </a:rPr>
              <a:t>-1</a:t>
            </a:r>
            <a:r>
              <a:rPr lang="en-US" sz="4000" baseline="-25000" dirty="0">
                <a:latin typeface="Times New Roman" panose="02020603050405020304" pitchFamily="18" charset="0"/>
                <a:cs typeface="Times New Roman" panose="02020603050405020304" pitchFamily="18" charset="0"/>
              </a:rPr>
              <a:t>(AQ) </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553406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67CF52-DE66-466A-A4AE-6D4DB42E9DA8}"/>
              </a:ext>
            </a:extLst>
          </p:cNvPr>
          <p:cNvSpPr txBox="1"/>
          <p:nvPr/>
        </p:nvSpPr>
        <p:spPr>
          <a:xfrm>
            <a:off x="106018" y="357808"/>
            <a:ext cx="11741426" cy="1200329"/>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In these 3 containers draw particle diagrams for solid, liquid and gas water if the symbol  ʘ  means one water molecule.  </a:t>
            </a:r>
          </a:p>
        </p:txBody>
      </p:sp>
      <p:sp>
        <p:nvSpPr>
          <p:cNvPr id="3" name="Oval 2">
            <a:extLst>
              <a:ext uri="{FF2B5EF4-FFF2-40B4-BE49-F238E27FC236}">
                <a16:creationId xmlns:a16="http://schemas.microsoft.com/office/drawing/2014/main" id="{3D828917-29E1-40FC-98E5-232C77403CE4}"/>
              </a:ext>
            </a:extLst>
          </p:cNvPr>
          <p:cNvSpPr/>
          <p:nvPr/>
        </p:nvSpPr>
        <p:spPr>
          <a:xfrm>
            <a:off x="384313" y="5857461"/>
            <a:ext cx="2941982" cy="487017"/>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OH</a:t>
            </a:r>
            <a:r>
              <a:rPr lang="en-US" baseline="30000" dirty="0">
                <a:latin typeface="Times New Roman" panose="02020603050405020304" pitchFamily="18" charset="0"/>
                <a:cs typeface="Times New Roman" panose="02020603050405020304" pitchFamily="18" charset="0"/>
              </a:rPr>
              <a:t>-1</a:t>
            </a:r>
            <a:r>
              <a:rPr lang="en-US" baseline="-25000" dirty="0">
                <a:latin typeface="Times New Roman" panose="02020603050405020304" pitchFamily="18" charset="0"/>
                <a:cs typeface="Times New Roman" panose="02020603050405020304" pitchFamily="18" charset="0"/>
              </a:rPr>
              <a:t>(AQ)</a:t>
            </a:r>
            <a:endParaRPr lang="en-US" dirty="0"/>
          </a:p>
        </p:txBody>
      </p:sp>
      <p:sp>
        <p:nvSpPr>
          <p:cNvPr id="4" name="Oval 3">
            <a:extLst>
              <a:ext uri="{FF2B5EF4-FFF2-40B4-BE49-F238E27FC236}">
                <a16:creationId xmlns:a16="http://schemas.microsoft.com/office/drawing/2014/main" id="{A08A58C5-0218-4F4D-9E44-81E238635429}"/>
              </a:ext>
            </a:extLst>
          </p:cNvPr>
          <p:cNvSpPr/>
          <p:nvPr/>
        </p:nvSpPr>
        <p:spPr>
          <a:xfrm>
            <a:off x="384313" y="3185491"/>
            <a:ext cx="2941982" cy="487017"/>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OH</a:t>
            </a:r>
            <a:r>
              <a:rPr lang="en-US" baseline="30000" dirty="0">
                <a:latin typeface="Times New Roman" panose="02020603050405020304" pitchFamily="18" charset="0"/>
                <a:cs typeface="Times New Roman" panose="02020603050405020304" pitchFamily="18" charset="0"/>
              </a:rPr>
              <a:t>-1</a:t>
            </a:r>
            <a:r>
              <a:rPr lang="en-US" baseline="-25000" dirty="0">
                <a:latin typeface="Times New Roman" panose="02020603050405020304" pitchFamily="18" charset="0"/>
                <a:cs typeface="Times New Roman" panose="02020603050405020304" pitchFamily="18" charset="0"/>
              </a:rPr>
              <a:t>(AQ)</a:t>
            </a:r>
            <a:endParaRPr lang="en-US" dirty="0"/>
          </a:p>
        </p:txBody>
      </p:sp>
      <p:cxnSp>
        <p:nvCxnSpPr>
          <p:cNvPr id="6" name="Straight Connector 5">
            <a:extLst>
              <a:ext uri="{FF2B5EF4-FFF2-40B4-BE49-F238E27FC236}">
                <a16:creationId xmlns:a16="http://schemas.microsoft.com/office/drawing/2014/main" id="{034A72E9-703F-4B73-BA9B-455CDB1D639E}"/>
              </a:ext>
            </a:extLst>
          </p:cNvPr>
          <p:cNvCxnSpPr>
            <a:stCxn id="4" idx="2"/>
            <a:endCxn id="3" idx="2"/>
          </p:cNvCxnSpPr>
          <p:nvPr/>
        </p:nvCxnSpPr>
        <p:spPr>
          <a:xfrm>
            <a:off x="384313" y="3429000"/>
            <a:ext cx="0" cy="267197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DAEB315-224A-4E4B-B746-3309E87158FE}"/>
              </a:ext>
            </a:extLst>
          </p:cNvPr>
          <p:cNvCxnSpPr/>
          <p:nvPr/>
        </p:nvCxnSpPr>
        <p:spPr>
          <a:xfrm>
            <a:off x="3319669" y="3429000"/>
            <a:ext cx="0" cy="267197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B3641492-7304-42D2-8B24-537B82F3BF22}"/>
              </a:ext>
            </a:extLst>
          </p:cNvPr>
          <p:cNvSpPr/>
          <p:nvPr/>
        </p:nvSpPr>
        <p:spPr>
          <a:xfrm>
            <a:off x="4436164" y="5857461"/>
            <a:ext cx="2941982" cy="487017"/>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OH</a:t>
            </a:r>
            <a:r>
              <a:rPr lang="en-US" baseline="30000" dirty="0">
                <a:latin typeface="Times New Roman" panose="02020603050405020304" pitchFamily="18" charset="0"/>
                <a:cs typeface="Times New Roman" panose="02020603050405020304" pitchFamily="18" charset="0"/>
              </a:rPr>
              <a:t>-1</a:t>
            </a:r>
            <a:r>
              <a:rPr lang="en-US" baseline="-25000" dirty="0">
                <a:latin typeface="Times New Roman" panose="02020603050405020304" pitchFamily="18" charset="0"/>
                <a:cs typeface="Times New Roman" panose="02020603050405020304" pitchFamily="18" charset="0"/>
              </a:rPr>
              <a:t>(AQ)</a:t>
            </a:r>
            <a:endParaRPr lang="en-US" dirty="0"/>
          </a:p>
        </p:txBody>
      </p:sp>
      <p:sp>
        <p:nvSpPr>
          <p:cNvPr id="9" name="Oval 8">
            <a:extLst>
              <a:ext uri="{FF2B5EF4-FFF2-40B4-BE49-F238E27FC236}">
                <a16:creationId xmlns:a16="http://schemas.microsoft.com/office/drawing/2014/main" id="{55C1E730-7C70-4560-9022-5AD5046E1675}"/>
              </a:ext>
            </a:extLst>
          </p:cNvPr>
          <p:cNvSpPr/>
          <p:nvPr/>
        </p:nvSpPr>
        <p:spPr>
          <a:xfrm>
            <a:off x="4436164" y="3185491"/>
            <a:ext cx="2941982" cy="487017"/>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OH</a:t>
            </a:r>
            <a:r>
              <a:rPr lang="en-US" baseline="30000" dirty="0">
                <a:latin typeface="Times New Roman" panose="02020603050405020304" pitchFamily="18" charset="0"/>
                <a:cs typeface="Times New Roman" panose="02020603050405020304" pitchFamily="18" charset="0"/>
              </a:rPr>
              <a:t>-1</a:t>
            </a:r>
            <a:r>
              <a:rPr lang="en-US" baseline="-25000" dirty="0">
                <a:latin typeface="Times New Roman" panose="02020603050405020304" pitchFamily="18" charset="0"/>
                <a:cs typeface="Times New Roman" panose="02020603050405020304" pitchFamily="18" charset="0"/>
              </a:rPr>
              <a:t>(AQ)</a:t>
            </a:r>
            <a:endParaRPr lang="en-US" dirty="0"/>
          </a:p>
        </p:txBody>
      </p:sp>
      <p:cxnSp>
        <p:nvCxnSpPr>
          <p:cNvPr id="10" name="Straight Connector 9">
            <a:extLst>
              <a:ext uri="{FF2B5EF4-FFF2-40B4-BE49-F238E27FC236}">
                <a16:creationId xmlns:a16="http://schemas.microsoft.com/office/drawing/2014/main" id="{D7B34ADC-0B4D-4AFE-976F-27A25E956F6E}"/>
              </a:ext>
            </a:extLst>
          </p:cNvPr>
          <p:cNvCxnSpPr>
            <a:stCxn id="9" idx="2"/>
            <a:endCxn id="8" idx="2"/>
          </p:cNvCxnSpPr>
          <p:nvPr/>
        </p:nvCxnSpPr>
        <p:spPr>
          <a:xfrm>
            <a:off x="4436164" y="3429000"/>
            <a:ext cx="0" cy="267197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2389694-8549-411B-A54A-7CE7022C9E67}"/>
              </a:ext>
            </a:extLst>
          </p:cNvPr>
          <p:cNvCxnSpPr/>
          <p:nvPr/>
        </p:nvCxnSpPr>
        <p:spPr>
          <a:xfrm>
            <a:off x="7371520" y="3429000"/>
            <a:ext cx="0" cy="267197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EF15AFCA-953F-4419-A9DA-C95D5197A68F}"/>
              </a:ext>
            </a:extLst>
          </p:cNvPr>
          <p:cNvSpPr/>
          <p:nvPr/>
        </p:nvSpPr>
        <p:spPr>
          <a:xfrm>
            <a:off x="8633791" y="5857461"/>
            <a:ext cx="2941982" cy="487017"/>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OH</a:t>
            </a:r>
            <a:r>
              <a:rPr lang="en-US" baseline="30000" dirty="0">
                <a:latin typeface="Times New Roman" panose="02020603050405020304" pitchFamily="18" charset="0"/>
                <a:cs typeface="Times New Roman" panose="02020603050405020304" pitchFamily="18" charset="0"/>
              </a:rPr>
              <a:t>-1</a:t>
            </a:r>
            <a:r>
              <a:rPr lang="en-US" baseline="-25000" dirty="0">
                <a:latin typeface="Times New Roman" panose="02020603050405020304" pitchFamily="18" charset="0"/>
                <a:cs typeface="Times New Roman" panose="02020603050405020304" pitchFamily="18" charset="0"/>
              </a:rPr>
              <a:t>(AQ)</a:t>
            </a:r>
            <a:endParaRPr lang="en-US" dirty="0"/>
          </a:p>
        </p:txBody>
      </p:sp>
      <p:sp>
        <p:nvSpPr>
          <p:cNvPr id="13" name="Oval 12">
            <a:extLst>
              <a:ext uri="{FF2B5EF4-FFF2-40B4-BE49-F238E27FC236}">
                <a16:creationId xmlns:a16="http://schemas.microsoft.com/office/drawing/2014/main" id="{220F98B4-F330-497C-8F70-33EEBD1FF1C1}"/>
              </a:ext>
            </a:extLst>
          </p:cNvPr>
          <p:cNvSpPr/>
          <p:nvPr/>
        </p:nvSpPr>
        <p:spPr>
          <a:xfrm>
            <a:off x="8633791" y="3185491"/>
            <a:ext cx="2941982" cy="487017"/>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OH</a:t>
            </a:r>
            <a:r>
              <a:rPr lang="en-US" baseline="30000" dirty="0">
                <a:latin typeface="Times New Roman" panose="02020603050405020304" pitchFamily="18" charset="0"/>
                <a:cs typeface="Times New Roman" panose="02020603050405020304" pitchFamily="18" charset="0"/>
              </a:rPr>
              <a:t>-1</a:t>
            </a:r>
            <a:r>
              <a:rPr lang="en-US" baseline="-25000" dirty="0">
                <a:latin typeface="Times New Roman" panose="02020603050405020304" pitchFamily="18" charset="0"/>
                <a:cs typeface="Times New Roman" panose="02020603050405020304" pitchFamily="18" charset="0"/>
              </a:rPr>
              <a:t>(AQ)</a:t>
            </a:r>
            <a:endParaRPr lang="en-US" dirty="0"/>
          </a:p>
        </p:txBody>
      </p:sp>
      <p:cxnSp>
        <p:nvCxnSpPr>
          <p:cNvPr id="14" name="Straight Connector 13">
            <a:extLst>
              <a:ext uri="{FF2B5EF4-FFF2-40B4-BE49-F238E27FC236}">
                <a16:creationId xmlns:a16="http://schemas.microsoft.com/office/drawing/2014/main" id="{48917183-1D96-4889-9765-A8A767547E92}"/>
              </a:ext>
            </a:extLst>
          </p:cNvPr>
          <p:cNvCxnSpPr>
            <a:stCxn id="13" idx="2"/>
            <a:endCxn id="12" idx="2"/>
          </p:cNvCxnSpPr>
          <p:nvPr/>
        </p:nvCxnSpPr>
        <p:spPr>
          <a:xfrm>
            <a:off x="8633791" y="3429000"/>
            <a:ext cx="0" cy="267197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0673AC3-5D32-49B8-9760-CD768AA73654}"/>
              </a:ext>
            </a:extLst>
          </p:cNvPr>
          <p:cNvCxnSpPr/>
          <p:nvPr/>
        </p:nvCxnSpPr>
        <p:spPr>
          <a:xfrm>
            <a:off x="11569147" y="3429000"/>
            <a:ext cx="0" cy="267197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3FE175B-EC84-492F-92E2-3C051F8E1B24}"/>
              </a:ext>
            </a:extLst>
          </p:cNvPr>
          <p:cNvSpPr txBox="1"/>
          <p:nvPr/>
        </p:nvSpPr>
        <p:spPr>
          <a:xfrm>
            <a:off x="278296" y="2213113"/>
            <a:ext cx="11396869" cy="646331"/>
          </a:xfrm>
          <a:prstGeom prst="rect">
            <a:avLst/>
          </a:prstGeom>
          <a:noFill/>
        </p:spPr>
        <p:txBody>
          <a:bodyPr wrap="square" rtlCol="0">
            <a:spAutoFit/>
          </a:bodyPr>
          <a:lstStyle/>
          <a:p>
            <a:r>
              <a:rPr lang="en-US" sz="3600" dirty="0">
                <a:solidFill>
                  <a:srgbClr val="FF0000"/>
                </a:solidFill>
              </a:rPr>
              <a:t>          SOLID                         LIQUID                               GAS</a:t>
            </a:r>
          </a:p>
        </p:txBody>
      </p:sp>
    </p:spTree>
    <p:extLst>
      <p:ext uri="{BB962C8B-B14F-4D97-AF65-F5344CB8AC3E}">
        <p14:creationId xmlns:p14="http://schemas.microsoft.com/office/powerpoint/2010/main" val="85322055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3D828917-29E1-40FC-98E5-232C77403CE4}"/>
              </a:ext>
            </a:extLst>
          </p:cNvPr>
          <p:cNvSpPr/>
          <p:nvPr/>
        </p:nvSpPr>
        <p:spPr>
          <a:xfrm>
            <a:off x="384313" y="5857461"/>
            <a:ext cx="2941982" cy="487017"/>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OH</a:t>
            </a:r>
            <a:r>
              <a:rPr lang="en-US" baseline="30000" dirty="0">
                <a:latin typeface="Times New Roman" panose="02020603050405020304" pitchFamily="18" charset="0"/>
                <a:cs typeface="Times New Roman" panose="02020603050405020304" pitchFamily="18" charset="0"/>
              </a:rPr>
              <a:t>-1</a:t>
            </a:r>
            <a:r>
              <a:rPr lang="en-US" baseline="-25000" dirty="0">
                <a:latin typeface="Times New Roman" panose="02020603050405020304" pitchFamily="18" charset="0"/>
                <a:cs typeface="Times New Roman" panose="02020603050405020304" pitchFamily="18" charset="0"/>
              </a:rPr>
              <a:t>(AQ)</a:t>
            </a:r>
            <a:endParaRPr lang="en-US" dirty="0"/>
          </a:p>
        </p:txBody>
      </p:sp>
      <p:sp>
        <p:nvSpPr>
          <p:cNvPr id="4" name="Oval 3">
            <a:extLst>
              <a:ext uri="{FF2B5EF4-FFF2-40B4-BE49-F238E27FC236}">
                <a16:creationId xmlns:a16="http://schemas.microsoft.com/office/drawing/2014/main" id="{A08A58C5-0218-4F4D-9E44-81E238635429}"/>
              </a:ext>
            </a:extLst>
          </p:cNvPr>
          <p:cNvSpPr/>
          <p:nvPr/>
        </p:nvSpPr>
        <p:spPr>
          <a:xfrm>
            <a:off x="384313" y="3185491"/>
            <a:ext cx="2941982" cy="487017"/>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OH</a:t>
            </a:r>
            <a:r>
              <a:rPr lang="en-US" baseline="30000" dirty="0">
                <a:latin typeface="Times New Roman" panose="02020603050405020304" pitchFamily="18" charset="0"/>
                <a:cs typeface="Times New Roman" panose="02020603050405020304" pitchFamily="18" charset="0"/>
              </a:rPr>
              <a:t>-1</a:t>
            </a:r>
            <a:r>
              <a:rPr lang="en-US" baseline="-25000" dirty="0">
                <a:latin typeface="Times New Roman" panose="02020603050405020304" pitchFamily="18" charset="0"/>
                <a:cs typeface="Times New Roman" panose="02020603050405020304" pitchFamily="18" charset="0"/>
              </a:rPr>
              <a:t>(AQ)</a:t>
            </a:r>
            <a:endParaRPr lang="en-US" dirty="0"/>
          </a:p>
        </p:txBody>
      </p:sp>
      <p:cxnSp>
        <p:nvCxnSpPr>
          <p:cNvPr id="6" name="Straight Connector 5">
            <a:extLst>
              <a:ext uri="{FF2B5EF4-FFF2-40B4-BE49-F238E27FC236}">
                <a16:creationId xmlns:a16="http://schemas.microsoft.com/office/drawing/2014/main" id="{034A72E9-703F-4B73-BA9B-455CDB1D639E}"/>
              </a:ext>
            </a:extLst>
          </p:cNvPr>
          <p:cNvCxnSpPr>
            <a:stCxn id="4" idx="2"/>
            <a:endCxn id="3" idx="2"/>
          </p:cNvCxnSpPr>
          <p:nvPr/>
        </p:nvCxnSpPr>
        <p:spPr>
          <a:xfrm>
            <a:off x="384313" y="3429000"/>
            <a:ext cx="0" cy="267197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DAEB315-224A-4E4B-B746-3309E87158FE}"/>
              </a:ext>
            </a:extLst>
          </p:cNvPr>
          <p:cNvCxnSpPr/>
          <p:nvPr/>
        </p:nvCxnSpPr>
        <p:spPr>
          <a:xfrm>
            <a:off x="3319669" y="3429000"/>
            <a:ext cx="0" cy="267197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B3641492-7304-42D2-8B24-537B82F3BF22}"/>
              </a:ext>
            </a:extLst>
          </p:cNvPr>
          <p:cNvSpPr/>
          <p:nvPr/>
        </p:nvSpPr>
        <p:spPr>
          <a:xfrm>
            <a:off x="4436164" y="5857461"/>
            <a:ext cx="2941982" cy="487017"/>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OH</a:t>
            </a:r>
            <a:r>
              <a:rPr lang="en-US" baseline="30000" dirty="0">
                <a:latin typeface="Times New Roman" panose="02020603050405020304" pitchFamily="18" charset="0"/>
                <a:cs typeface="Times New Roman" panose="02020603050405020304" pitchFamily="18" charset="0"/>
              </a:rPr>
              <a:t>-1</a:t>
            </a:r>
            <a:r>
              <a:rPr lang="en-US" baseline="-25000" dirty="0">
                <a:latin typeface="Times New Roman" panose="02020603050405020304" pitchFamily="18" charset="0"/>
                <a:cs typeface="Times New Roman" panose="02020603050405020304" pitchFamily="18" charset="0"/>
              </a:rPr>
              <a:t>(AQ)</a:t>
            </a:r>
            <a:endParaRPr lang="en-US" dirty="0"/>
          </a:p>
        </p:txBody>
      </p:sp>
      <p:sp>
        <p:nvSpPr>
          <p:cNvPr id="9" name="Oval 8">
            <a:extLst>
              <a:ext uri="{FF2B5EF4-FFF2-40B4-BE49-F238E27FC236}">
                <a16:creationId xmlns:a16="http://schemas.microsoft.com/office/drawing/2014/main" id="{55C1E730-7C70-4560-9022-5AD5046E1675}"/>
              </a:ext>
            </a:extLst>
          </p:cNvPr>
          <p:cNvSpPr/>
          <p:nvPr/>
        </p:nvSpPr>
        <p:spPr>
          <a:xfrm>
            <a:off x="4436164" y="3185491"/>
            <a:ext cx="2941982" cy="487017"/>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OH</a:t>
            </a:r>
            <a:r>
              <a:rPr lang="en-US" baseline="30000" dirty="0">
                <a:latin typeface="Times New Roman" panose="02020603050405020304" pitchFamily="18" charset="0"/>
                <a:cs typeface="Times New Roman" panose="02020603050405020304" pitchFamily="18" charset="0"/>
              </a:rPr>
              <a:t>-1</a:t>
            </a:r>
            <a:r>
              <a:rPr lang="en-US" baseline="-25000" dirty="0">
                <a:latin typeface="Times New Roman" panose="02020603050405020304" pitchFamily="18" charset="0"/>
                <a:cs typeface="Times New Roman" panose="02020603050405020304" pitchFamily="18" charset="0"/>
              </a:rPr>
              <a:t>(AQ)</a:t>
            </a:r>
            <a:endParaRPr lang="en-US" dirty="0"/>
          </a:p>
        </p:txBody>
      </p:sp>
      <p:cxnSp>
        <p:nvCxnSpPr>
          <p:cNvPr id="10" name="Straight Connector 9">
            <a:extLst>
              <a:ext uri="{FF2B5EF4-FFF2-40B4-BE49-F238E27FC236}">
                <a16:creationId xmlns:a16="http://schemas.microsoft.com/office/drawing/2014/main" id="{D7B34ADC-0B4D-4AFE-976F-27A25E956F6E}"/>
              </a:ext>
            </a:extLst>
          </p:cNvPr>
          <p:cNvCxnSpPr>
            <a:stCxn id="9" idx="2"/>
            <a:endCxn id="8" idx="2"/>
          </p:cNvCxnSpPr>
          <p:nvPr/>
        </p:nvCxnSpPr>
        <p:spPr>
          <a:xfrm>
            <a:off x="4436164" y="3429000"/>
            <a:ext cx="0" cy="267197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2389694-8549-411B-A54A-7CE7022C9E67}"/>
              </a:ext>
            </a:extLst>
          </p:cNvPr>
          <p:cNvCxnSpPr/>
          <p:nvPr/>
        </p:nvCxnSpPr>
        <p:spPr>
          <a:xfrm>
            <a:off x="7371520" y="3429000"/>
            <a:ext cx="0" cy="267197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EF15AFCA-953F-4419-A9DA-C95D5197A68F}"/>
              </a:ext>
            </a:extLst>
          </p:cNvPr>
          <p:cNvSpPr/>
          <p:nvPr/>
        </p:nvSpPr>
        <p:spPr>
          <a:xfrm>
            <a:off x="8633791" y="5857461"/>
            <a:ext cx="2941982" cy="487017"/>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OH</a:t>
            </a:r>
            <a:r>
              <a:rPr lang="en-US" baseline="30000" dirty="0">
                <a:latin typeface="Times New Roman" panose="02020603050405020304" pitchFamily="18" charset="0"/>
                <a:cs typeface="Times New Roman" panose="02020603050405020304" pitchFamily="18" charset="0"/>
              </a:rPr>
              <a:t>-1</a:t>
            </a:r>
            <a:r>
              <a:rPr lang="en-US" baseline="-25000" dirty="0">
                <a:latin typeface="Times New Roman" panose="02020603050405020304" pitchFamily="18" charset="0"/>
                <a:cs typeface="Times New Roman" panose="02020603050405020304" pitchFamily="18" charset="0"/>
              </a:rPr>
              <a:t>(AQ)</a:t>
            </a:r>
            <a:endParaRPr lang="en-US" dirty="0"/>
          </a:p>
        </p:txBody>
      </p:sp>
      <p:sp>
        <p:nvSpPr>
          <p:cNvPr id="13" name="Oval 12">
            <a:extLst>
              <a:ext uri="{FF2B5EF4-FFF2-40B4-BE49-F238E27FC236}">
                <a16:creationId xmlns:a16="http://schemas.microsoft.com/office/drawing/2014/main" id="{220F98B4-F330-497C-8F70-33EEBD1FF1C1}"/>
              </a:ext>
            </a:extLst>
          </p:cNvPr>
          <p:cNvSpPr/>
          <p:nvPr/>
        </p:nvSpPr>
        <p:spPr>
          <a:xfrm>
            <a:off x="8633791" y="3185491"/>
            <a:ext cx="2941982" cy="487017"/>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OH</a:t>
            </a:r>
            <a:r>
              <a:rPr lang="en-US" baseline="30000" dirty="0">
                <a:latin typeface="Times New Roman" panose="02020603050405020304" pitchFamily="18" charset="0"/>
                <a:cs typeface="Times New Roman" panose="02020603050405020304" pitchFamily="18" charset="0"/>
              </a:rPr>
              <a:t>-1</a:t>
            </a:r>
            <a:r>
              <a:rPr lang="en-US" baseline="-25000" dirty="0">
                <a:latin typeface="Times New Roman" panose="02020603050405020304" pitchFamily="18" charset="0"/>
                <a:cs typeface="Times New Roman" panose="02020603050405020304" pitchFamily="18" charset="0"/>
              </a:rPr>
              <a:t>(AQ)</a:t>
            </a:r>
            <a:endParaRPr lang="en-US" dirty="0"/>
          </a:p>
        </p:txBody>
      </p:sp>
      <p:cxnSp>
        <p:nvCxnSpPr>
          <p:cNvPr id="14" name="Straight Connector 13">
            <a:extLst>
              <a:ext uri="{FF2B5EF4-FFF2-40B4-BE49-F238E27FC236}">
                <a16:creationId xmlns:a16="http://schemas.microsoft.com/office/drawing/2014/main" id="{48917183-1D96-4889-9765-A8A767547E92}"/>
              </a:ext>
            </a:extLst>
          </p:cNvPr>
          <p:cNvCxnSpPr>
            <a:stCxn id="13" idx="2"/>
            <a:endCxn id="12" idx="2"/>
          </p:cNvCxnSpPr>
          <p:nvPr/>
        </p:nvCxnSpPr>
        <p:spPr>
          <a:xfrm>
            <a:off x="8633791" y="3429000"/>
            <a:ext cx="0" cy="267197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0673AC3-5D32-49B8-9760-CD768AA73654}"/>
              </a:ext>
            </a:extLst>
          </p:cNvPr>
          <p:cNvCxnSpPr/>
          <p:nvPr/>
        </p:nvCxnSpPr>
        <p:spPr>
          <a:xfrm>
            <a:off x="11569147" y="3429000"/>
            <a:ext cx="0" cy="267197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3FE175B-EC84-492F-92E2-3C051F8E1B24}"/>
              </a:ext>
            </a:extLst>
          </p:cNvPr>
          <p:cNvSpPr txBox="1"/>
          <p:nvPr/>
        </p:nvSpPr>
        <p:spPr>
          <a:xfrm>
            <a:off x="208720" y="349597"/>
            <a:ext cx="11396869" cy="646331"/>
          </a:xfrm>
          <a:prstGeom prst="rect">
            <a:avLst/>
          </a:prstGeom>
          <a:noFill/>
        </p:spPr>
        <p:txBody>
          <a:bodyPr wrap="square" rtlCol="0">
            <a:spAutoFit/>
          </a:bodyPr>
          <a:lstStyle/>
          <a:p>
            <a:r>
              <a:rPr lang="en-US" sz="3600" dirty="0">
                <a:solidFill>
                  <a:srgbClr val="FF0000"/>
                </a:solidFill>
              </a:rPr>
              <a:t>          SOLID                         LIQUID                               GAS</a:t>
            </a:r>
          </a:p>
        </p:txBody>
      </p:sp>
      <p:sp>
        <p:nvSpPr>
          <p:cNvPr id="17" name="TextBox 16">
            <a:extLst>
              <a:ext uri="{FF2B5EF4-FFF2-40B4-BE49-F238E27FC236}">
                <a16:creationId xmlns:a16="http://schemas.microsoft.com/office/drawing/2014/main" id="{AA762D6D-E1EC-4A7B-87B9-1F7D87F4287F}"/>
              </a:ext>
            </a:extLst>
          </p:cNvPr>
          <p:cNvSpPr txBox="1"/>
          <p:nvPr/>
        </p:nvSpPr>
        <p:spPr>
          <a:xfrm rot="422460">
            <a:off x="8733183" y="3672508"/>
            <a:ext cx="2663681" cy="2246769"/>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       ʘ</a:t>
            </a:r>
          </a:p>
          <a:p>
            <a:r>
              <a:rPr lang="en-US" sz="2800" dirty="0">
                <a:latin typeface="Times New Roman" panose="02020603050405020304" pitchFamily="18" charset="0"/>
                <a:cs typeface="Times New Roman" panose="02020603050405020304" pitchFamily="18" charset="0"/>
              </a:rPr>
              <a:t>                   ʘ</a:t>
            </a:r>
          </a:p>
          <a:p>
            <a:r>
              <a:rPr lang="en-US" sz="2800" dirty="0">
                <a:latin typeface="Times New Roman" panose="02020603050405020304" pitchFamily="18" charset="0"/>
                <a:cs typeface="Times New Roman" panose="02020603050405020304" pitchFamily="18" charset="0"/>
              </a:rPr>
              <a:t>    ʘ       ʘ      ʘ</a:t>
            </a:r>
          </a:p>
          <a:p>
            <a:r>
              <a:rPr lang="en-US" sz="2800" dirty="0">
                <a:latin typeface="Times New Roman" panose="02020603050405020304" pitchFamily="18" charset="0"/>
                <a:cs typeface="Times New Roman" panose="02020603050405020304" pitchFamily="18" charset="0"/>
              </a:rPr>
              <a:t>                   ʘ</a:t>
            </a:r>
          </a:p>
          <a:p>
            <a:r>
              <a:rPr lang="en-US" sz="2800" dirty="0">
                <a:latin typeface="Times New Roman" panose="02020603050405020304" pitchFamily="18" charset="0"/>
                <a:cs typeface="Times New Roman" panose="02020603050405020304" pitchFamily="18" charset="0"/>
              </a:rPr>
              <a:t> ʘ     ʘ</a:t>
            </a:r>
            <a:endParaRPr lang="en-US" sz="2800" dirty="0"/>
          </a:p>
        </p:txBody>
      </p:sp>
      <p:sp>
        <p:nvSpPr>
          <p:cNvPr id="18" name="TextBox 17">
            <a:extLst>
              <a:ext uri="{FF2B5EF4-FFF2-40B4-BE49-F238E27FC236}">
                <a16:creationId xmlns:a16="http://schemas.microsoft.com/office/drawing/2014/main" id="{599ACBC8-886E-4600-A422-D2BCB2F91F0E}"/>
              </a:ext>
            </a:extLst>
          </p:cNvPr>
          <p:cNvSpPr txBox="1"/>
          <p:nvPr/>
        </p:nvSpPr>
        <p:spPr>
          <a:xfrm>
            <a:off x="4417898" y="5817868"/>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19" name="TextBox 18">
            <a:extLst>
              <a:ext uri="{FF2B5EF4-FFF2-40B4-BE49-F238E27FC236}">
                <a16:creationId xmlns:a16="http://schemas.microsoft.com/office/drawing/2014/main" id="{4E6EBF34-F52C-4739-BC99-D2B3F9E4AEFC}"/>
              </a:ext>
            </a:extLst>
          </p:cNvPr>
          <p:cNvSpPr txBox="1"/>
          <p:nvPr/>
        </p:nvSpPr>
        <p:spPr>
          <a:xfrm>
            <a:off x="4632406" y="5812452"/>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20" name="TextBox 19">
            <a:extLst>
              <a:ext uri="{FF2B5EF4-FFF2-40B4-BE49-F238E27FC236}">
                <a16:creationId xmlns:a16="http://schemas.microsoft.com/office/drawing/2014/main" id="{81D2E513-56F1-4CFF-8961-9E60AC453B3F}"/>
              </a:ext>
            </a:extLst>
          </p:cNvPr>
          <p:cNvSpPr txBox="1"/>
          <p:nvPr/>
        </p:nvSpPr>
        <p:spPr>
          <a:xfrm>
            <a:off x="4877569" y="5857461"/>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21" name="TextBox 20">
            <a:extLst>
              <a:ext uri="{FF2B5EF4-FFF2-40B4-BE49-F238E27FC236}">
                <a16:creationId xmlns:a16="http://schemas.microsoft.com/office/drawing/2014/main" id="{EDF3B56E-DE8A-43DA-A62C-B32C2F8389E2}"/>
              </a:ext>
            </a:extLst>
          </p:cNvPr>
          <p:cNvSpPr txBox="1"/>
          <p:nvPr/>
        </p:nvSpPr>
        <p:spPr>
          <a:xfrm>
            <a:off x="4772823" y="5662017"/>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22" name="TextBox 21">
            <a:extLst>
              <a:ext uri="{FF2B5EF4-FFF2-40B4-BE49-F238E27FC236}">
                <a16:creationId xmlns:a16="http://schemas.microsoft.com/office/drawing/2014/main" id="{CC5306DB-9478-4177-8CBF-4405DD62AB20}"/>
              </a:ext>
            </a:extLst>
          </p:cNvPr>
          <p:cNvSpPr txBox="1"/>
          <p:nvPr/>
        </p:nvSpPr>
        <p:spPr>
          <a:xfrm>
            <a:off x="5102220" y="5923627"/>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23" name="TextBox 22">
            <a:extLst>
              <a:ext uri="{FF2B5EF4-FFF2-40B4-BE49-F238E27FC236}">
                <a16:creationId xmlns:a16="http://schemas.microsoft.com/office/drawing/2014/main" id="{5FE172E9-DEE0-4BD7-8C75-90250F34F2CE}"/>
              </a:ext>
            </a:extLst>
          </p:cNvPr>
          <p:cNvSpPr txBox="1"/>
          <p:nvPr/>
        </p:nvSpPr>
        <p:spPr>
          <a:xfrm>
            <a:off x="5354008" y="5923627"/>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24" name="TextBox 23">
            <a:extLst>
              <a:ext uri="{FF2B5EF4-FFF2-40B4-BE49-F238E27FC236}">
                <a16:creationId xmlns:a16="http://schemas.microsoft.com/office/drawing/2014/main" id="{703C7027-D81F-49C5-AFE5-1096765A6038}"/>
              </a:ext>
            </a:extLst>
          </p:cNvPr>
          <p:cNvSpPr txBox="1"/>
          <p:nvPr/>
        </p:nvSpPr>
        <p:spPr>
          <a:xfrm>
            <a:off x="5220512" y="5728183"/>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25" name="TextBox 24">
            <a:extLst>
              <a:ext uri="{FF2B5EF4-FFF2-40B4-BE49-F238E27FC236}">
                <a16:creationId xmlns:a16="http://schemas.microsoft.com/office/drawing/2014/main" id="{79D5CB06-C9EF-43B9-862E-0C35DC2D0B0A}"/>
              </a:ext>
            </a:extLst>
          </p:cNvPr>
          <p:cNvSpPr txBox="1"/>
          <p:nvPr/>
        </p:nvSpPr>
        <p:spPr>
          <a:xfrm>
            <a:off x="5566154" y="5950536"/>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26" name="TextBox 25">
            <a:extLst>
              <a:ext uri="{FF2B5EF4-FFF2-40B4-BE49-F238E27FC236}">
                <a16:creationId xmlns:a16="http://schemas.microsoft.com/office/drawing/2014/main" id="{B4C9983A-D145-4A03-BBE1-768046342A49}"/>
              </a:ext>
            </a:extLst>
          </p:cNvPr>
          <p:cNvSpPr txBox="1"/>
          <p:nvPr/>
        </p:nvSpPr>
        <p:spPr>
          <a:xfrm>
            <a:off x="5566153" y="5741638"/>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27" name="TextBox 26">
            <a:extLst>
              <a:ext uri="{FF2B5EF4-FFF2-40B4-BE49-F238E27FC236}">
                <a16:creationId xmlns:a16="http://schemas.microsoft.com/office/drawing/2014/main" id="{C810D1F4-D860-4586-B729-A674B93AF10E}"/>
              </a:ext>
            </a:extLst>
          </p:cNvPr>
          <p:cNvSpPr txBox="1"/>
          <p:nvPr/>
        </p:nvSpPr>
        <p:spPr>
          <a:xfrm>
            <a:off x="5777946" y="5922212"/>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28" name="TextBox 27">
            <a:extLst>
              <a:ext uri="{FF2B5EF4-FFF2-40B4-BE49-F238E27FC236}">
                <a16:creationId xmlns:a16="http://schemas.microsoft.com/office/drawing/2014/main" id="{886A4C56-45D9-4D20-A032-6F5FCA18C935}"/>
              </a:ext>
            </a:extLst>
          </p:cNvPr>
          <p:cNvSpPr txBox="1"/>
          <p:nvPr/>
        </p:nvSpPr>
        <p:spPr>
          <a:xfrm>
            <a:off x="6003965" y="5976972"/>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29" name="TextBox 28">
            <a:extLst>
              <a:ext uri="{FF2B5EF4-FFF2-40B4-BE49-F238E27FC236}">
                <a16:creationId xmlns:a16="http://schemas.microsoft.com/office/drawing/2014/main" id="{2B0ACAAB-248E-4F57-AACD-C5FFC2979B04}"/>
              </a:ext>
            </a:extLst>
          </p:cNvPr>
          <p:cNvSpPr txBox="1"/>
          <p:nvPr/>
        </p:nvSpPr>
        <p:spPr>
          <a:xfrm>
            <a:off x="6241879" y="5948648"/>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30" name="TextBox 29">
            <a:extLst>
              <a:ext uri="{FF2B5EF4-FFF2-40B4-BE49-F238E27FC236}">
                <a16:creationId xmlns:a16="http://schemas.microsoft.com/office/drawing/2014/main" id="{E4811641-8E48-48E3-B951-9B1156ADF9D8}"/>
              </a:ext>
            </a:extLst>
          </p:cNvPr>
          <p:cNvSpPr txBox="1"/>
          <p:nvPr/>
        </p:nvSpPr>
        <p:spPr>
          <a:xfrm>
            <a:off x="6453671" y="5882219"/>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31" name="TextBox 30">
            <a:extLst>
              <a:ext uri="{FF2B5EF4-FFF2-40B4-BE49-F238E27FC236}">
                <a16:creationId xmlns:a16="http://schemas.microsoft.com/office/drawing/2014/main" id="{B922EEDC-4AAC-4DAF-A144-FBD8CAAE64CF}"/>
              </a:ext>
            </a:extLst>
          </p:cNvPr>
          <p:cNvSpPr txBox="1"/>
          <p:nvPr/>
        </p:nvSpPr>
        <p:spPr>
          <a:xfrm>
            <a:off x="6680394" y="5922212"/>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32" name="TextBox 31">
            <a:extLst>
              <a:ext uri="{FF2B5EF4-FFF2-40B4-BE49-F238E27FC236}">
                <a16:creationId xmlns:a16="http://schemas.microsoft.com/office/drawing/2014/main" id="{8E42DD3F-066D-4153-8C80-106D36AE2022}"/>
              </a:ext>
            </a:extLst>
          </p:cNvPr>
          <p:cNvSpPr txBox="1"/>
          <p:nvPr/>
        </p:nvSpPr>
        <p:spPr>
          <a:xfrm>
            <a:off x="6905710" y="5842226"/>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33" name="TextBox 32">
            <a:extLst>
              <a:ext uri="{FF2B5EF4-FFF2-40B4-BE49-F238E27FC236}">
                <a16:creationId xmlns:a16="http://schemas.microsoft.com/office/drawing/2014/main" id="{17CC0FE9-5FB7-4384-8C4C-DF8193A4362D}"/>
              </a:ext>
            </a:extLst>
          </p:cNvPr>
          <p:cNvSpPr txBox="1"/>
          <p:nvPr/>
        </p:nvSpPr>
        <p:spPr>
          <a:xfrm>
            <a:off x="7049650" y="5644040"/>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34" name="TextBox 33">
            <a:extLst>
              <a:ext uri="{FF2B5EF4-FFF2-40B4-BE49-F238E27FC236}">
                <a16:creationId xmlns:a16="http://schemas.microsoft.com/office/drawing/2014/main" id="{5319F7EB-F89C-4DE5-863B-8F16677C695E}"/>
              </a:ext>
            </a:extLst>
          </p:cNvPr>
          <p:cNvSpPr txBox="1"/>
          <p:nvPr/>
        </p:nvSpPr>
        <p:spPr>
          <a:xfrm>
            <a:off x="5950183" y="5781448"/>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35" name="TextBox 34">
            <a:extLst>
              <a:ext uri="{FF2B5EF4-FFF2-40B4-BE49-F238E27FC236}">
                <a16:creationId xmlns:a16="http://schemas.microsoft.com/office/drawing/2014/main" id="{28C06D87-A413-4C52-820E-6FF4D7F86437}"/>
              </a:ext>
            </a:extLst>
          </p:cNvPr>
          <p:cNvSpPr txBox="1"/>
          <p:nvPr/>
        </p:nvSpPr>
        <p:spPr>
          <a:xfrm>
            <a:off x="5433648" y="5631516"/>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36" name="TextBox 35">
            <a:extLst>
              <a:ext uri="{FF2B5EF4-FFF2-40B4-BE49-F238E27FC236}">
                <a16:creationId xmlns:a16="http://schemas.microsoft.com/office/drawing/2014/main" id="{C9F784B4-6B68-456C-9CD2-F32CE6C91E7C}"/>
              </a:ext>
            </a:extLst>
          </p:cNvPr>
          <p:cNvSpPr txBox="1"/>
          <p:nvPr/>
        </p:nvSpPr>
        <p:spPr>
          <a:xfrm>
            <a:off x="6241649" y="5780033"/>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37" name="TextBox 36">
            <a:extLst>
              <a:ext uri="{FF2B5EF4-FFF2-40B4-BE49-F238E27FC236}">
                <a16:creationId xmlns:a16="http://schemas.microsoft.com/office/drawing/2014/main" id="{4BF1CE88-F756-4FF1-BB07-1014BFBC6AC8}"/>
              </a:ext>
            </a:extLst>
          </p:cNvPr>
          <p:cNvSpPr txBox="1"/>
          <p:nvPr/>
        </p:nvSpPr>
        <p:spPr>
          <a:xfrm>
            <a:off x="6574759" y="5708791"/>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38" name="TextBox 37">
            <a:extLst>
              <a:ext uri="{FF2B5EF4-FFF2-40B4-BE49-F238E27FC236}">
                <a16:creationId xmlns:a16="http://schemas.microsoft.com/office/drawing/2014/main" id="{ECB70B30-70C4-44D6-B56E-7AD7EA721269}"/>
              </a:ext>
            </a:extLst>
          </p:cNvPr>
          <p:cNvSpPr txBox="1"/>
          <p:nvPr/>
        </p:nvSpPr>
        <p:spPr>
          <a:xfrm>
            <a:off x="4399279" y="5614537"/>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39" name="TextBox 38">
            <a:extLst>
              <a:ext uri="{FF2B5EF4-FFF2-40B4-BE49-F238E27FC236}">
                <a16:creationId xmlns:a16="http://schemas.microsoft.com/office/drawing/2014/main" id="{FE968DD0-6BAE-4D38-B672-DEB8F4B0C62E}"/>
              </a:ext>
            </a:extLst>
          </p:cNvPr>
          <p:cNvSpPr txBox="1"/>
          <p:nvPr/>
        </p:nvSpPr>
        <p:spPr>
          <a:xfrm>
            <a:off x="6361199" y="5590129"/>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40" name="TextBox 39">
            <a:extLst>
              <a:ext uri="{FF2B5EF4-FFF2-40B4-BE49-F238E27FC236}">
                <a16:creationId xmlns:a16="http://schemas.microsoft.com/office/drawing/2014/main" id="{302F757F-0F5F-43E1-8412-AC408A8FEE11}"/>
              </a:ext>
            </a:extLst>
          </p:cNvPr>
          <p:cNvSpPr txBox="1"/>
          <p:nvPr/>
        </p:nvSpPr>
        <p:spPr>
          <a:xfrm>
            <a:off x="6797862" y="5642787"/>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41" name="TextBox 40">
            <a:extLst>
              <a:ext uri="{FF2B5EF4-FFF2-40B4-BE49-F238E27FC236}">
                <a16:creationId xmlns:a16="http://schemas.microsoft.com/office/drawing/2014/main" id="{A57EABC2-16CE-46A4-A5C3-4B6635DB0A1E}"/>
              </a:ext>
            </a:extLst>
          </p:cNvPr>
          <p:cNvSpPr txBox="1"/>
          <p:nvPr/>
        </p:nvSpPr>
        <p:spPr>
          <a:xfrm>
            <a:off x="1055105" y="5768142"/>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42" name="TextBox 41">
            <a:extLst>
              <a:ext uri="{FF2B5EF4-FFF2-40B4-BE49-F238E27FC236}">
                <a16:creationId xmlns:a16="http://schemas.microsoft.com/office/drawing/2014/main" id="{89241AF3-A23A-4FC1-B4B3-A6CB993E60D1}"/>
              </a:ext>
            </a:extLst>
          </p:cNvPr>
          <p:cNvSpPr txBox="1"/>
          <p:nvPr/>
        </p:nvSpPr>
        <p:spPr>
          <a:xfrm>
            <a:off x="1324007" y="5765195"/>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43" name="TextBox 42">
            <a:extLst>
              <a:ext uri="{FF2B5EF4-FFF2-40B4-BE49-F238E27FC236}">
                <a16:creationId xmlns:a16="http://schemas.microsoft.com/office/drawing/2014/main" id="{DCDE1E12-3ED4-42ED-885C-69EF8A328EF7}"/>
              </a:ext>
            </a:extLst>
          </p:cNvPr>
          <p:cNvSpPr txBox="1"/>
          <p:nvPr/>
        </p:nvSpPr>
        <p:spPr>
          <a:xfrm>
            <a:off x="1590053" y="5763137"/>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44" name="TextBox 43">
            <a:extLst>
              <a:ext uri="{FF2B5EF4-FFF2-40B4-BE49-F238E27FC236}">
                <a16:creationId xmlns:a16="http://schemas.microsoft.com/office/drawing/2014/main" id="{3E0E2EC4-8B76-4334-9880-1716C9D5F5C3}"/>
              </a:ext>
            </a:extLst>
          </p:cNvPr>
          <p:cNvSpPr txBox="1"/>
          <p:nvPr/>
        </p:nvSpPr>
        <p:spPr>
          <a:xfrm>
            <a:off x="1872054" y="5746643"/>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45" name="TextBox 44">
            <a:extLst>
              <a:ext uri="{FF2B5EF4-FFF2-40B4-BE49-F238E27FC236}">
                <a16:creationId xmlns:a16="http://schemas.microsoft.com/office/drawing/2014/main" id="{77CE9554-8EC8-4361-B7ED-3A3CFE8904BC}"/>
              </a:ext>
            </a:extLst>
          </p:cNvPr>
          <p:cNvSpPr txBox="1"/>
          <p:nvPr/>
        </p:nvSpPr>
        <p:spPr>
          <a:xfrm>
            <a:off x="2140956" y="5743696"/>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46" name="TextBox 45">
            <a:extLst>
              <a:ext uri="{FF2B5EF4-FFF2-40B4-BE49-F238E27FC236}">
                <a16:creationId xmlns:a16="http://schemas.microsoft.com/office/drawing/2014/main" id="{EE2CD3B7-2AA2-4D28-B487-90A35B3FDCFB}"/>
              </a:ext>
            </a:extLst>
          </p:cNvPr>
          <p:cNvSpPr txBox="1"/>
          <p:nvPr/>
        </p:nvSpPr>
        <p:spPr>
          <a:xfrm>
            <a:off x="2407002" y="5741638"/>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47" name="TextBox 46">
            <a:extLst>
              <a:ext uri="{FF2B5EF4-FFF2-40B4-BE49-F238E27FC236}">
                <a16:creationId xmlns:a16="http://schemas.microsoft.com/office/drawing/2014/main" id="{44F10AF0-6329-4D4A-A894-BF747D863C6F}"/>
              </a:ext>
            </a:extLst>
          </p:cNvPr>
          <p:cNvSpPr txBox="1"/>
          <p:nvPr/>
        </p:nvSpPr>
        <p:spPr>
          <a:xfrm>
            <a:off x="928330" y="5562752"/>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48" name="TextBox 47">
            <a:extLst>
              <a:ext uri="{FF2B5EF4-FFF2-40B4-BE49-F238E27FC236}">
                <a16:creationId xmlns:a16="http://schemas.microsoft.com/office/drawing/2014/main" id="{349BECE0-F7F0-4109-B598-14FE87772784}"/>
              </a:ext>
            </a:extLst>
          </p:cNvPr>
          <p:cNvSpPr txBox="1"/>
          <p:nvPr/>
        </p:nvSpPr>
        <p:spPr>
          <a:xfrm>
            <a:off x="1197232" y="5559805"/>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49" name="TextBox 48">
            <a:extLst>
              <a:ext uri="{FF2B5EF4-FFF2-40B4-BE49-F238E27FC236}">
                <a16:creationId xmlns:a16="http://schemas.microsoft.com/office/drawing/2014/main" id="{0CF272AE-DDBE-477A-AEF8-A97512E27030}"/>
              </a:ext>
            </a:extLst>
          </p:cNvPr>
          <p:cNvSpPr txBox="1"/>
          <p:nvPr/>
        </p:nvSpPr>
        <p:spPr>
          <a:xfrm>
            <a:off x="1463278" y="5557747"/>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50" name="TextBox 49">
            <a:extLst>
              <a:ext uri="{FF2B5EF4-FFF2-40B4-BE49-F238E27FC236}">
                <a16:creationId xmlns:a16="http://schemas.microsoft.com/office/drawing/2014/main" id="{8A31C49C-82C4-4FA3-A1A3-572341AEE10F}"/>
              </a:ext>
            </a:extLst>
          </p:cNvPr>
          <p:cNvSpPr txBox="1"/>
          <p:nvPr/>
        </p:nvSpPr>
        <p:spPr>
          <a:xfrm>
            <a:off x="1745279" y="5541253"/>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51" name="TextBox 50">
            <a:extLst>
              <a:ext uri="{FF2B5EF4-FFF2-40B4-BE49-F238E27FC236}">
                <a16:creationId xmlns:a16="http://schemas.microsoft.com/office/drawing/2014/main" id="{4E83AC68-F2A3-43C9-BD0B-8B1571FB6016}"/>
              </a:ext>
            </a:extLst>
          </p:cNvPr>
          <p:cNvSpPr txBox="1"/>
          <p:nvPr/>
        </p:nvSpPr>
        <p:spPr>
          <a:xfrm>
            <a:off x="2014181" y="5538306"/>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52" name="TextBox 51">
            <a:extLst>
              <a:ext uri="{FF2B5EF4-FFF2-40B4-BE49-F238E27FC236}">
                <a16:creationId xmlns:a16="http://schemas.microsoft.com/office/drawing/2014/main" id="{07850301-AEEE-400D-A34C-FCCF61EF13F6}"/>
              </a:ext>
            </a:extLst>
          </p:cNvPr>
          <p:cNvSpPr txBox="1"/>
          <p:nvPr/>
        </p:nvSpPr>
        <p:spPr>
          <a:xfrm>
            <a:off x="2280227" y="5536248"/>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53" name="TextBox 52">
            <a:extLst>
              <a:ext uri="{FF2B5EF4-FFF2-40B4-BE49-F238E27FC236}">
                <a16:creationId xmlns:a16="http://schemas.microsoft.com/office/drawing/2014/main" id="{A905240F-3102-4FEC-9C95-3AE88862C81A}"/>
              </a:ext>
            </a:extLst>
          </p:cNvPr>
          <p:cNvSpPr txBox="1"/>
          <p:nvPr/>
        </p:nvSpPr>
        <p:spPr>
          <a:xfrm>
            <a:off x="1062561" y="5403355"/>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54" name="TextBox 53">
            <a:extLst>
              <a:ext uri="{FF2B5EF4-FFF2-40B4-BE49-F238E27FC236}">
                <a16:creationId xmlns:a16="http://schemas.microsoft.com/office/drawing/2014/main" id="{59D2546B-CE5F-405D-A58E-5E7BF7338745}"/>
              </a:ext>
            </a:extLst>
          </p:cNvPr>
          <p:cNvSpPr txBox="1"/>
          <p:nvPr/>
        </p:nvSpPr>
        <p:spPr>
          <a:xfrm>
            <a:off x="1331463" y="5400408"/>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55" name="TextBox 54">
            <a:extLst>
              <a:ext uri="{FF2B5EF4-FFF2-40B4-BE49-F238E27FC236}">
                <a16:creationId xmlns:a16="http://schemas.microsoft.com/office/drawing/2014/main" id="{7638DC95-053D-4380-93B0-244216FE00D6}"/>
              </a:ext>
            </a:extLst>
          </p:cNvPr>
          <p:cNvSpPr txBox="1"/>
          <p:nvPr/>
        </p:nvSpPr>
        <p:spPr>
          <a:xfrm>
            <a:off x="1597509" y="5398350"/>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56" name="TextBox 55">
            <a:extLst>
              <a:ext uri="{FF2B5EF4-FFF2-40B4-BE49-F238E27FC236}">
                <a16:creationId xmlns:a16="http://schemas.microsoft.com/office/drawing/2014/main" id="{AAA853B3-467D-4957-A389-4F80A29BDE79}"/>
              </a:ext>
            </a:extLst>
          </p:cNvPr>
          <p:cNvSpPr txBox="1"/>
          <p:nvPr/>
        </p:nvSpPr>
        <p:spPr>
          <a:xfrm>
            <a:off x="1879510" y="5381856"/>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57" name="TextBox 56">
            <a:extLst>
              <a:ext uri="{FF2B5EF4-FFF2-40B4-BE49-F238E27FC236}">
                <a16:creationId xmlns:a16="http://schemas.microsoft.com/office/drawing/2014/main" id="{DF03E8A2-0030-4552-9F25-7616584AFFE9}"/>
              </a:ext>
            </a:extLst>
          </p:cNvPr>
          <p:cNvSpPr txBox="1"/>
          <p:nvPr/>
        </p:nvSpPr>
        <p:spPr>
          <a:xfrm>
            <a:off x="2148412" y="5378909"/>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58" name="TextBox 57">
            <a:extLst>
              <a:ext uri="{FF2B5EF4-FFF2-40B4-BE49-F238E27FC236}">
                <a16:creationId xmlns:a16="http://schemas.microsoft.com/office/drawing/2014/main" id="{270BF133-C251-4D3C-83C4-82F603581195}"/>
              </a:ext>
            </a:extLst>
          </p:cNvPr>
          <p:cNvSpPr txBox="1"/>
          <p:nvPr/>
        </p:nvSpPr>
        <p:spPr>
          <a:xfrm>
            <a:off x="2414458" y="5376851"/>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59" name="TextBox 58">
            <a:extLst>
              <a:ext uri="{FF2B5EF4-FFF2-40B4-BE49-F238E27FC236}">
                <a16:creationId xmlns:a16="http://schemas.microsoft.com/office/drawing/2014/main" id="{D076F544-AEA5-44B4-9BFC-A5D55E86FE4D}"/>
              </a:ext>
            </a:extLst>
          </p:cNvPr>
          <p:cNvSpPr txBox="1"/>
          <p:nvPr/>
        </p:nvSpPr>
        <p:spPr>
          <a:xfrm>
            <a:off x="935786" y="5197965"/>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60" name="TextBox 59">
            <a:extLst>
              <a:ext uri="{FF2B5EF4-FFF2-40B4-BE49-F238E27FC236}">
                <a16:creationId xmlns:a16="http://schemas.microsoft.com/office/drawing/2014/main" id="{5CC4F03D-5F44-481F-B91C-DCDC00145C98}"/>
              </a:ext>
            </a:extLst>
          </p:cNvPr>
          <p:cNvSpPr txBox="1"/>
          <p:nvPr/>
        </p:nvSpPr>
        <p:spPr>
          <a:xfrm>
            <a:off x="1204688" y="5195018"/>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61" name="TextBox 60">
            <a:extLst>
              <a:ext uri="{FF2B5EF4-FFF2-40B4-BE49-F238E27FC236}">
                <a16:creationId xmlns:a16="http://schemas.microsoft.com/office/drawing/2014/main" id="{29784F68-918F-4FDB-A544-86B5F51E1FF1}"/>
              </a:ext>
            </a:extLst>
          </p:cNvPr>
          <p:cNvSpPr txBox="1"/>
          <p:nvPr/>
        </p:nvSpPr>
        <p:spPr>
          <a:xfrm>
            <a:off x="1470734" y="5192960"/>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62" name="TextBox 61">
            <a:extLst>
              <a:ext uri="{FF2B5EF4-FFF2-40B4-BE49-F238E27FC236}">
                <a16:creationId xmlns:a16="http://schemas.microsoft.com/office/drawing/2014/main" id="{6907859E-BEBC-48FF-80B1-2F546F0A518B}"/>
              </a:ext>
            </a:extLst>
          </p:cNvPr>
          <p:cNvSpPr txBox="1"/>
          <p:nvPr/>
        </p:nvSpPr>
        <p:spPr>
          <a:xfrm>
            <a:off x="1752735" y="5176466"/>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63" name="TextBox 62">
            <a:extLst>
              <a:ext uri="{FF2B5EF4-FFF2-40B4-BE49-F238E27FC236}">
                <a16:creationId xmlns:a16="http://schemas.microsoft.com/office/drawing/2014/main" id="{0CD94AFE-0A1D-4666-8632-DE85687338A4}"/>
              </a:ext>
            </a:extLst>
          </p:cNvPr>
          <p:cNvSpPr txBox="1"/>
          <p:nvPr/>
        </p:nvSpPr>
        <p:spPr>
          <a:xfrm>
            <a:off x="2021637" y="5173519"/>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64" name="TextBox 63">
            <a:extLst>
              <a:ext uri="{FF2B5EF4-FFF2-40B4-BE49-F238E27FC236}">
                <a16:creationId xmlns:a16="http://schemas.microsoft.com/office/drawing/2014/main" id="{AEEA8D7A-31A2-4EFD-B222-7BE16BC21F1A}"/>
              </a:ext>
            </a:extLst>
          </p:cNvPr>
          <p:cNvSpPr txBox="1"/>
          <p:nvPr/>
        </p:nvSpPr>
        <p:spPr>
          <a:xfrm>
            <a:off x="2287683" y="5171461"/>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65" name="TextBox 64">
            <a:extLst>
              <a:ext uri="{FF2B5EF4-FFF2-40B4-BE49-F238E27FC236}">
                <a16:creationId xmlns:a16="http://schemas.microsoft.com/office/drawing/2014/main" id="{19A7A8EA-9C8F-4310-BA9F-B17EA89FCED7}"/>
              </a:ext>
            </a:extLst>
          </p:cNvPr>
          <p:cNvSpPr txBox="1"/>
          <p:nvPr/>
        </p:nvSpPr>
        <p:spPr>
          <a:xfrm>
            <a:off x="1075988" y="5019079"/>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66" name="TextBox 65">
            <a:extLst>
              <a:ext uri="{FF2B5EF4-FFF2-40B4-BE49-F238E27FC236}">
                <a16:creationId xmlns:a16="http://schemas.microsoft.com/office/drawing/2014/main" id="{D580511F-5144-4FE3-A5B0-C2F77F2FAE36}"/>
              </a:ext>
            </a:extLst>
          </p:cNvPr>
          <p:cNvSpPr txBox="1"/>
          <p:nvPr/>
        </p:nvSpPr>
        <p:spPr>
          <a:xfrm>
            <a:off x="1344890" y="5016132"/>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67" name="TextBox 66">
            <a:extLst>
              <a:ext uri="{FF2B5EF4-FFF2-40B4-BE49-F238E27FC236}">
                <a16:creationId xmlns:a16="http://schemas.microsoft.com/office/drawing/2014/main" id="{CCE37AAF-5738-4E87-9C7C-82106F2407BB}"/>
              </a:ext>
            </a:extLst>
          </p:cNvPr>
          <p:cNvSpPr txBox="1"/>
          <p:nvPr/>
        </p:nvSpPr>
        <p:spPr>
          <a:xfrm>
            <a:off x="1610936" y="5014074"/>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68" name="TextBox 67">
            <a:extLst>
              <a:ext uri="{FF2B5EF4-FFF2-40B4-BE49-F238E27FC236}">
                <a16:creationId xmlns:a16="http://schemas.microsoft.com/office/drawing/2014/main" id="{CE9E94D3-A9B8-4B71-BD09-EE7C0715839D}"/>
              </a:ext>
            </a:extLst>
          </p:cNvPr>
          <p:cNvSpPr txBox="1"/>
          <p:nvPr/>
        </p:nvSpPr>
        <p:spPr>
          <a:xfrm>
            <a:off x="1892937" y="4997580"/>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69" name="TextBox 68">
            <a:extLst>
              <a:ext uri="{FF2B5EF4-FFF2-40B4-BE49-F238E27FC236}">
                <a16:creationId xmlns:a16="http://schemas.microsoft.com/office/drawing/2014/main" id="{76588263-579C-4B9D-882F-AE8D6C4706CE}"/>
              </a:ext>
            </a:extLst>
          </p:cNvPr>
          <p:cNvSpPr txBox="1"/>
          <p:nvPr/>
        </p:nvSpPr>
        <p:spPr>
          <a:xfrm>
            <a:off x="2161839" y="4994633"/>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70" name="TextBox 69">
            <a:extLst>
              <a:ext uri="{FF2B5EF4-FFF2-40B4-BE49-F238E27FC236}">
                <a16:creationId xmlns:a16="http://schemas.microsoft.com/office/drawing/2014/main" id="{14D47A50-B44C-4DB9-AD95-748989390007}"/>
              </a:ext>
            </a:extLst>
          </p:cNvPr>
          <p:cNvSpPr txBox="1"/>
          <p:nvPr/>
        </p:nvSpPr>
        <p:spPr>
          <a:xfrm>
            <a:off x="2427885" y="4992575"/>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71" name="TextBox 70">
            <a:extLst>
              <a:ext uri="{FF2B5EF4-FFF2-40B4-BE49-F238E27FC236}">
                <a16:creationId xmlns:a16="http://schemas.microsoft.com/office/drawing/2014/main" id="{07A4A9E7-C0B5-4DE7-88EA-1E3F7E6C4B74}"/>
              </a:ext>
            </a:extLst>
          </p:cNvPr>
          <p:cNvSpPr txBox="1"/>
          <p:nvPr/>
        </p:nvSpPr>
        <p:spPr>
          <a:xfrm>
            <a:off x="949213" y="4813689"/>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72" name="TextBox 71">
            <a:extLst>
              <a:ext uri="{FF2B5EF4-FFF2-40B4-BE49-F238E27FC236}">
                <a16:creationId xmlns:a16="http://schemas.microsoft.com/office/drawing/2014/main" id="{D8E0E4BA-D464-4091-A9B4-CBC9EAE9A5F3}"/>
              </a:ext>
            </a:extLst>
          </p:cNvPr>
          <p:cNvSpPr txBox="1"/>
          <p:nvPr/>
        </p:nvSpPr>
        <p:spPr>
          <a:xfrm>
            <a:off x="1218115" y="4810742"/>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73" name="TextBox 72">
            <a:extLst>
              <a:ext uri="{FF2B5EF4-FFF2-40B4-BE49-F238E27FC236}">
                <a16:creationId xmlns:a16="http://schemas.microsoft.com/office/drawing/2014/main" id="{B1A5345F-4816-4731-96C7-A163245008B8}"/>
              </a:ext>
            </a:extLst>
          </p:cNvPr>
          <p:cNvSpPr txBox="1"/>
          <p:nvPr/>
        </p:nvSpPr>
        <p:spPr>
          <a:xfrm>
            <a:off x="1484161" y="4808684"/>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74" name="TextBox 73">
            <a:extLst>
              <a:ext uri="{FF2B5EF4-FFF2-40B4-BE49-F238E27FC236}">
                <a16:creationId xmlns:a16="http://schemas.microsoft.com/office/drawing/2014/main" id="{32262FD0-495B-49DB-93A0-ACB1FD02752A}"/>
              </a:ext>
            </a:extLst>
          </p:cNvPr>
          <p:cNvSpPr txBox="1"/>
          <p:nvPr/>
        </p:nvSpPr>
        <p:spPr>
          <a:xfrm>
            <a:off x="1766162" y="4792190"/>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75" name="TextBox 74">
            <a:extLst>
              <a:ext uri="{FF2B5EF4-FFF2-40B4-BE49-F238E27FC236}">
                <a16:creationId xmlns:a16="http://schemas.microsoft.com/office/drawing/2014/main" id="{33DC6712-EDE2-4534-B774-F452597496C8}"/>
              </a:ext>
            </a:extLst>
          </p:cNvPr>
          <p:cNvSpPr txBox="1"/>
          <p:nvPr/>
        </p:nvSpPr>
        <p:spPr>
          <a:xfrm>
            <a:off x="2035064" y="4789243"/>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76" name="TextBox 75">
            <a:extLst>
              <a:ext uri="{FF2B5EF4-FFF2-40B4-BE49-F238E27FC236}">
                <a16:creationId xmlns:a16="http://schemas.microsoft.com/office/drawing/2014/main" id="{E3ECA97B-1627-4FAB-B3B7-5D411ABA64F7}"/>
              </a:ext>
            </a:extLst>
          </p:cNvPr>
          <p:cNvSpPr txBox="1"/>
          <p:nvPr/>
        </p:nvSpPr>
        <p:spPr>
          <a:xfrm>
            <a:off x="2301110" y="4787185"/>
            <a:ext cx="49032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ʘ</a:t>
            </a:r>
            <a:endParaRPr lang="en-US" sz="2800" dirty="0"/>
          </a:p>
        </p:txBody>
      </p:sp>
      <p:sp>
        <p:nvSpPr>
          <p:cNvPr id="77" name="TextBox 76">
            <a:extLst>
              <a:ext uri="{FF2B5EF4-FFF2-40B4-BE49-F238E27FC236}">
                <a16:creationId xmlns:a16="http://schemas.microsoft.com/office/drawing/2014/main" id="{10E39CCD-5678-42E4-B16F-D1ECD38FA235}"/>
              </a:ext>
            </a:extLst>
          </p:cNvPr>
          <p:cNvSpPr txBox="1"/>
          <p:nvPr/>
        </p:nvSpPr>
        <p:spPr>
          <a:xfrm>
            <a:off x="251791" y="1295247"/>
            <a:ext cx="3458813" cy="1200329"/>
          </a:xfrm>
          <a:prstGeom prst="rect">
            <a:avLst/>
          </a:prstGeom>
          <a:noFill/>
        </p:spPr>
        <p:txBody>
          <a:bodyPr wrap="square" rtlCol="0">
            <a:spAutoFit/>
          </a:bodyPr>
          <a:lstStyle/>
          <a:p>
            <a:r>
              <a:rPr lang="en-US" dirty="0"/>
              <a:t>Particles stuck together, do not conform to container.  </a:t>
            </a:r>
            <a:br>
              <a:rPr lang="en-US" dirty="0"/>
            </a:br>
            <a:br>
              <a:rPr lang="en-US" dirty="0"/>
            </a:br>
            <a:r>
              <a:rPr lang="en-US" dirty="0"/>
              <a:t>Definite shape, definite volume.</a:t>
            </a:r>
          </a:p>
        </p:txBody>
      </p:sp>
      <p:sp>
        <p:nvSpPr>
          <p:cNvPr id="78" name="TextBox 77">
            <a:extLst>
              <a:ext uri="{FF2B5EF4-FFF2-40B4-BE49-F238E27FC236}">
                <a16:creationId xmlns:a16="http://schemas.microsoft.com/office/drawing/2014/main" id="{D3CE83CB-C5E6-401C-A552-CD25D79D1950}"/>
              </a:ext>
            </a:extLst>
          </p:cNvPr>
          <p:cNvSpPr txBox="1"/>
          <p:nvPr/>
        </p:nvSpPr>
        <p:spPr>
          <a:xfrm>
            <a:off x="4327072" y="1290046"/>
            <a:ext cx="3458813" cy="1477328"/>
          </a:xfrm>
          <a:prstGeom prst="rect">
            <a:avLst/>
          </a:prstGeom>
          <a:noFill/>
        </p:spPr>
        <p:txBody>
          <a:bodyPr wrap="square" rtlCol="0">
            <a:spAutoFit/>
          </a:bodyPr>
          <a:lstStyle/>
          <a:p>
            <a:r>
              <a:rPr lang="en-US" dirty="0"/>
              <a:t>Particles sticky but not stuck.  The particles conform to the bottom of the container.    </a:t>
            </a:r>
            <a:br>
              <a:rPr lang="en-US" dirty="0"/>
            </a:br>
            <a:br>
              <a:rPr lang="en-US" dirty="0"/>
            </a:br>
            <a:r>
              <a:rPr lang="en-US" dirty="0"/>
              <a:t>Indefinite shape, definite volume.</a:t>
            </a:r>
          </a:p>
        </p:txBody>
      </p:sp>
      <p:sp>
        <p:nvSpPr>
          <p:cNvPr id="79" name="TextBox 78">
            <a:extLst>
              <a:ext uri="{FF2B5EF4-FFF2-40B4-BE49-F238E27FC236}">
                <a16:creationId xmlns:a16="http://schemas.microsoft.com/office/drawing/2014/main" id="{5F76CC97-3AAF-4BF6-B706-1E758527480B}"/>
              </a:ext>
            </a:extLst>
          </p:cNvPr>
          <p:cNvSpPr txBox="1"/>
          <p:nvPr/>
        </p:nvSpPr>
        <p:spPr>
          <a:xfrm>
            <a:off x="8481396" y="1290046"/>
            <a:ext cx="3564827" cy="1477328"/>
          </a:xfrm>
          <a:prstGeom prst="rect">
            <a:avLst/>
          </a:prstGeom>
          <a:noFill/>
        </p:spPr>
        <p:txBody>
          <a:bodyPr wrap="square" rtlCol="0">
            <a:spAutoFit/>
          </a:bodyPr>
          <a:lstStyle/>
          <a:p>
            <a:r>
              <a:rPr lang="en-US" dirty="0"/>
              <a:t>Particles fly around in space, not touching or bouncing off of each other.  </a:t>
            </a:r>
          </a:p>
          <a:p>
            <a:br>
              <a:rPr lang="en-US" dirty="0"/>
            </a:br>
            <a:r>
              <a:rPr lang="en-US" dirty="0"/>
              <a:t>Indefinite shape, indefinite volume.</a:t>
            </a:r>
          </a:p>
        </p:txBody>
      </p:sp>
    </p:spTree>
    <p:extLst>
      <p:ext uri="{BB962C8B-B14F-4D97-AF65-F5344CB8AC3E}">
        <p14:creationId xmlns:p14="http://schemas.microsoft.com/office/powerpoint/2010/main" val="261971407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511D877-09C7-401A-9A7F-528F48009E3E}"/>
              </a:ext>
            </a:extLst>
          </p:cNvPr>
          <p:cNvSpPr txBox="1"/>
          <p:nvPr/>
        </p:nvSpPr>
        <p:spPr>
          <a:xfrm>
            <a:off x="0" y="172278"/>
            <a:ext cx="12099234" cy="6555641"/>
          </a:xfrm>
          <a:prstGeom prst="rect">
            <a:avLst/>
          </a:prstGeom>
          <a:noFill/>
        </p:spPr>
        <p:txBody>
          <a:bodyPr wrap="square" rtlCol="0">
            <a:spAutoFit/>
          </a:bodyPr>
          <a:lstStyle/>
          <a:p>
            <a:r>
              <a:rPr lang="en-US" sz="3600" dirty="0"/>
              <a:t>Assuming this is in dynamic equilibrium, which way does the reaction shift with each stress, forward or reverse, or not at all?</a:t>
            </a:r>
          </a:p>
          <a:p>
            <a:endParaRPr lang="en-US" sz="3600" dirty="0"/>
          </a:p>
          <a:p>
            <a:pPr algn="ctr"/>
            <a:r>
              <a:rPr lang="en-US" sz="3600" dirty="0"/>
              <a:t>66.4 kilojoules + N</a:t>
            </a:r>
            <a:r>
              <a:rPr lang="en-US" sz="3600" baseline="-25000" dirty="0"/>
              <a:t>2(G) </a:t>
            </a:r>
            <a:r>
              <a:rPr lang="en-US" sz="3600" dirty="0"/>
              <a:t>  +  O</a:t>
            </a:r>
            <a:r>
              <a:rPr lang="en-US" sz="3600" baseline="-25000" dirty="0"/>
              <a:t>2(G) </a:t>
            </a:r>
            <a:r>
              <a:rPr lang="en-US" sz="3600" dirty="0"/>
              <a:t> </a:t>
            </a:r>
            <a:r>
              <a:rPr lang="en-US" sz="3600" dirty="0">
                <a:latin typeface="Times New Roman" panose="02020603050405020304" pitchFamily="18" charset="0"/>
                <a:cs typeface="Times New Roman" panose="02020603050405020304" pitchFamily="18" charset="0"/>
              </a:rPr>
              <a:t>→  2NO</a:t>
            </a:r>
            <a:r>
              <a:rPr lang="en-US" sz="3600" baseline="-25000" dirty="0">
                <a:latin typeface="Times New Roman" panose="02020603050405020304" pitchFamily="18" charset="0"/>
                <a:cs typeface="Times New Roman" panose="02020603050405020304" pitchFamily="18" charset="0"/>
              </a:rPr>
              <a:t>(G)</a:t>
            </a:r>
          </a:p>
          <a:p>
            <a:pPr algn="ctr"/>
            <a:endParaRPr lang="en-US" sz="3600" baseline="-25000" dirty="0">
              <a:latin typeface="Times New Roman" panose="02020603050405020304" pitchFamily="18" charset="0"/>
              <a:cs typeface="Times New Roman" panose="02020603050405020304" pitchFamily="18" charset="0"/>
            </a:endParaRPr>
          </a:p>
          <a:p>
            <a:pPr algn="ctr"/>
            <a:r>
              <a:rPr lang="en-US" sz="3600" dirty="0">
                <a:latin typeface="Times New Roman" panose="02020603050405020304" pitchFamily="18" charset="0"/>
                <a:cs typeface="Times New Roman" panose="02020603050405020304" pitchFamily="18" charset="0"/>
              </a:rPr>
              <a:t>Add nitrogen monoxide</a:t>
            </a:r>
          </a:p>
          <a:p>
            <a:pPr algn="ctr"/>
            <a:r>
              <a:rPr lang="en-US" sz="3600" dirty="0">
                <a:latin typeface="Times New Roman" panose="02020603050405020304" pitchFamily="18" charset="0"/>
                <a:cs typeface="Times New Roman" panose="02020603050405020304" pitchFamily="18" charset="0"/>
              </a:rPr>
              <a:t>Add nitrogen</a:t>
            </a:r>
          </a:p>
          <a:p>
            <a:pPr algn="ctr"/>
            <a:r>
              <a:rPr lang="en-US" sz="3600" dirty="0">
                <a:latin typeface="Times New Roman" panose="02020603050405020304" pitchFamily="18" charset="0"/>
                <a:cs typeface="Times New Roman" panose="02020603050405020304" pitchFamily="18" charset="0"/>
              </a:rPr>
              <a:t>Remove heat</a:t>
            </a:r>
          </a:p>
          <a:p>
            <a:pPr algn="ctr"/>
            <a:r>
              <a:rPr lang="en-US" sz="3600" dirty="0">
                <a:latin typeface="Times New Roman" panose="02020603050405020304" pitchFamily="18" charset="0"/>
                <a:cs typeface="Times New Roman" panose="02020603050405020304" pitchFamily="18" charset="0"/>
              </a:rPr>
              <a:t>Increase pressure</a:t>
            </a:r>
          </a:p>
          <a:p>
            <a:pPr algn="ctr"/>
            <a:r>
              <a:rPr lang="en-US" sz="3600" dirty="0">
                <a:latin typeface="Times New Roman" panose="02020603050405020304" pitchFamily="18" charset="0"/>
                <a:cs typeface="Times New Roman" panose="02020603050405020304" pitchFamily="18" charset="0"/>
              </a:rPr>
              <a:t>Add catalyst</a:t>
            </a:r>
          </a:p>
          <a:p>
            <a:pPr algn="ctr"/>
            <a:r>
              <a:rPr lang="en-US" sz="3600" dirty="0">
                <a:latin typeface="Times New Roman" panose="02020603050405020304" pitchFamily="18" charset="0"/>
                <a:cs typeface="Times New Roman" panose="02020603050405020304" pitchFamily="18" charset="0"/>
              </a:rPr>
              <a:t>Remove oxygen</a:t>
            </a:r>
          </a:p>
          <a:p>
            <a:pPr algn="ctr"/>
            <a:r>
              <a:rPr lang="en-US" sz="3600" dirty="0">
                <a:latin typeface="Times New Roman" panose="02020603050405020304" pitchFamily="18" charset="0"/>
                <a:cs typeface="Times New Roman" panose="02020603050405020304" pitchFamily="18" charset="0"/>
              </a:rPr>
              <a:t>Add heat</a:t>
            </a:r>
            <a:endParaRPr lang="en-US" sz="3600" dirty="0"/>
          </a:p>
        </p:txBody>
      </p:sp>
    </p:spTree>
    <p:extLst>
      <p:ext uri="{BB962C8B-B14F-4D97-AF65-F5344CB8AC3E}">
        <p14:creationId xmlns:p14="http://schemas.microsoft.com/office/powerpoint/2010/main" val="41529101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511D877-09C7-401A-9A7F-528F48009E3E}"/>
              </a:ext>
            </a:extLst>
          </p:cNvPr>
          <p:cNvSpPr txBox="1"/>
          <p:nvPr/>
        </p:nvSpPr>
        <p:spPr>
          <a:xfrm>
            <a:off x="0" y="172278"/>
            <a:ext cx="12099234" cy="6555641"/>
          </a:xfrm>
          <a:prstGeom prst="rect">
            <a:avLst/>
          </a:prstGeom>
          <a:noFill/>
        </p:spPr>
        <p:txBody>
          <a:bodyPr wrap="square" rtlCol="0">
            <a:spAutoFit/>
          </a:bodyPr>
          <a:lstStyle/>
          <a:p>
            <a:r>
              <a:rPr lang="en-US" sz="3600" dirty="0"/>
              <a:t>Assuming this is in dynamic equilibrium, which way does the reaction shift with each stress, forward or reverse, or not at all?</a:t>
            </a:r>
          </a:p>
          <a:p>
            <a:endParaRPr lang="en-US" sz="3600" dirty="0"/>
          </a:p>
          <a:p>
            <a:pPr algn="ctr"/>
            <a:r>
              <a:rPr lang="en-US" sz="3600" dirty="0"/>
              <a:t>66.4 kilojoules + N</a:t>
            </a:r>
            <a:r>
              <a:rPr lang="en-US" sz="3600" baseline="-25000" dirty="0"/>
              <a:t>2(G) </a:t>
            </a:r>
            <a:r>
              <a:rPr lang="en-US" sz="3600" dirty="0"/>
              <a:t>  +  O</a:t>
            </a:r>
            <a:r>
              <a:rPr lang="en-US" sz="3600" baseline="-25000" dirty="0"/>
              <a:t>2(G) </a:t>
            </a:r>
            <a:r>
              <a:rPr lang="en-US" sz="3600" dirty="0"/>
              <a:t> </a:t>
            </a:r>
            <a:r>
              <a:rPr lang="en-US" sz="3600" dirty="0">
                <a:latin typeface="Times New Roman" panose="02020603050405020304" pitchFamily="18" charset="0"/>
                <a:cs typeface="Times New Roman" panose="02020603050405020304" pitchFamily="18" charset="0"/>
              </a:rPr>
              <a:t>→  2NO</a:t>
            </a:r>
            <a:r>
              <a:rPr lang="en-US" sz="3600" baseline="-25000" dirty="0">
                <a:latin typeface="Times New Roman" panose="02020603050405020304" pitchFamily="18" charset="0"/>
                <a:cs typeface="Times New Roman" panose="02020603050405020304" pitchFamily="18" charset="0"/>
              </a:rPr>
              <a:t>(G)</a:t>
            </a:r>
          </a:p>
          <a:p>
            <a:pPr algn="ctr"/>
            <a:endParaRPr lang="en-US" sz="3600" baseline="-25000" dirty="0">
              <a:latin typeface="Times New Roman" panose="02020603050405020304" pitchFamily="18" charset="0"/>
              <a:cs typeface="Times New Roman" panose="02020603050405020304" pitchFamily="18" charset="0"/>
            </a:endParaRPr>
          </a:p>
          <a:p>
            <a:pPr algn="ctr"/>
            <a:r>
              <a:rPr lang="en-US" sz="3600" dirty="0">
                <a:solidFill>
                  <a:srgbClr val="FF0000"/>
                </a:solidFill>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Add nitrogen monoxide</a:t>
            </a:r>
          </a:p>
          <a:p>
            <a:pPr algn="ctr"/>
            <a:r>
              <a:rPr lang="en-US" sz="3600" dirty="0">
                <a:latin typeface="Times New Roman" panose="02020603050405020304" pitchFamily="18" charset="0"/>
                <a:cs typeface="Times New Roman" panose="02020603050405020304" pitchFamily="18" charset="0"/>
              </a:rPr>
              <a:t>Add nitrogen </a:t>
            </a:r>
            <a:r>
              <a:rPr lang="en-US" sz="3600" dirty="0">
                <a:solidFill>
                  <a:srgbClr val="FF0000"/>
                </a:solidFill>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a:t>
            </a:r>
          </a:p>
          <a:p>
            <a:pPr algn="ctr"/>
            <a:r>
              <a:rPr lang="en-US" sz="3600" dirty="0">
                <a:solidFill>
                  <a:srgbClr val="FF0000"/>
                </a:solidFill>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Remove heat</a:t>
            </a:r>
          </a:p>
          <a:p>
            <a:pPr algn="ctr"/>
            <a:r>
              <a:rPr lang="en-US" sz="3600" dirty="0">
                <a:solidFill>
                  <a:srgbClr val="002060"/>
                </a:solidFill>
                <a:latin typeface="Times New Roman" panose="02020603050405020304" pitchFamily="18" charset="0"/>
                <a:cs typeface="Times New Roman" panose="02020603050405020304" pitchFamily="18" charset="0"/>
              </a:rPr>
              <a:t>                            X</a:t>
            </a:r>
            <a:r>
              <a:rPr lang="en-US" sz="3600" dirty="0">
                <a:latin typeface="Times New Roman" panose="02020603050405020304" pitchFamily="18" charset="0"/>
                <a:cs typeface="Times New Roman" panose="02020603050405020304" pitchFamily="18" charset="0"/>
              </a:rPr>
              <a:t> Increase pressure </a:t>
            </a:r>
            <a:r>
              <a:rPr lang="en-US" sz="3600" dirty="0">
                <a:solidFill>
                  <a:srgbClr val="002060"/>
                </a:solidFill>
                <a:latin typeface="Times New Roman" panose="02020603050405020304" pitchFamily="18" charset="0"/>
                <a:cs typeface="Times New Roman" panose="02020603050405020304" pitchFamily="18" charset="0"/>
              </a:rPr>
              <a:t>X</a:t>
            </a:r>
            <a:r>
              <a:rPr lang="en-US" sz="3600" dirty="0">
                <a:latin typeface="Times New Roman" panose="02020603050405020304" pitchFamily="18" charset="0"/>
                <a:cs typeface="Times New Roman" panose="02020603050405020304" pitchFamily="18" charset="0"/>
              </a:rPr>
              <a:t> </a:t>
            </a:r>
            <a:r>
              <a:rPr lang="en-US" sz="3600" dirty="0">
                <a:solidFill>
                  <a:srgbClr val="FF0000"/>
                </a:solidFill>
                <a:latin typeface="Times New Roman" panose="02020603050405020304" pitchFamily="18" charset="0"/>
                <a:cs typeface="Times New Roman" panose="02020603050405020304" pitchFamily="18" charset="0"/>
              </a:rPr>
              <a:t>favors neither side</a:t>
            </a:r>
          </a:p>
          <a:p>
            <a:pPr algn="ctr"/>
            <a:r>
              <a:rPr lang="en-US" sz="3600" dirty="0">
                <a:solidFill>
                  <a:srgbClr val="002060"/>
                </a:solidFill>
                <a:latin typeface="Times New Roman" panose="02020603050405020304" pitchFamily="18" charset="0"/>
                <a:cs typeface="Times New Roman" panose="02020603050405020304" pitchFamily="18" charset="0"/>
              </a:rPr>
              <a:t>                           X</a:t>
            </a:r>
            <a:r>
              <a:rPr lang="en-US" sz="3600" dirty="0">
                <a:latin typeface="Times New Roman" panose="02020603050405020304" pitchFamily="18" charset="0"/>
                <a:cs typeface="Times New Roman" panose="02020603050405020304" pitchFamily="18" charset="0"/>
              </a:rPr>
              <a:t> Add catalyst </a:t>
            </a:r>
            <a:r>
              <a:rPr lang="en-US" sz="3600" dirty="0">
                <a:solidFill>
                  <a:srgbClr val="002060"/>
                </a:solidFill>
                <a:latin typeface="Times New Roman" panose="02020603050405020304" pitchFamily="18" charset="0"/>
                <a:cs typeface="Times New Roman" panose="02020603050405020304" pitchFamily="18" charset="0"/>
              </a:rPr>
              <a:t>X</a:t>
            </a:r>
            <a:r>
              <a:rPr lang="en-US" sz="3600" dirty="0">
                <a:latin typeface="Times New Roman" panose="02020603050405020304" pitchFamily="18" charset="0"/>
                <a:cs typeface="Times New Roman" panose="02020603050405020304" pitchFamily="18" charset="0"/>
              </a:rPr>
              <a:t> </a:t>
            </a:r>
            <a:r>
              <a:rPr lang="en-US" sz="3600" dirty="0">
                <a:solidFill>
                  <a:srgbClr val="FF0000"/>
                </a:solidFill>
                <a:latin typeface="Times New Roman" panose="02020603050405020304" pitchFamily="18" charset="0"/>
                <a:cs typeface="Times New Roman" panose="02020603050405020304" pitchFamily="18" charset="0"/>
              </a:rPr>
              <a:t>favors neither side</a:t>
            </a:r>
            <a:endParaRPr lang="en-US" sz="3600" dirty="0">
              <a:latin typeface="Times New Roman" panose="02020603050405020304" pitchFamily="18" charset="0"/>
              <a:cs typeface="Times New Roman" panose="02020603050405020304" pitchFamily="18" charset="0"/>
            </a:endParaRPr>
          </a:p>
          <a:p>
            <a:pPr algn="ctr"/>
            <a:r>
              <a:rPr lang="en-US" sz="3600" dirty="0">
                <a:latin typeface="Times New Roman" panose="02020603050405020304" pitchFamily="18" charset="0"/>
                <a:cs typeface="Times New Roman" panose="02020603050405020304" pitchFamily="18" charset="0"/>
              </a:rPr>
              <a:t>Remove oxygen </a:t>
            </a:r>
            <a:r>
              <a:rPr lang="en-US" sz="3600" dirty="0">
                <a:solidFill>
                  <a:srgbClr val="FF0000"/>
                </a:solidFill>
                <a:latin typeface="Times New Roman" panose="02020603050405020304" pitchFamily="18" charset="0"/>
                <a:cs typeface="Times New Roman" panose="02020603050405020304" pitchFamily="18" charset="0"/>
              </a:rPr>
              <a:t>→</a:t>
            </a:r>
          </a:p>
          <a:p>
            <a:pPr algn="ctr"/>
            <a:r>
              <a:rPr lang="en-US" sz="3600" dirty="0">
                <a:latin typeface="Times New Roman" panose="02020603050405020304" pitchFamily="18" charset="0"/>
                <a:cs typeface="Times New Roman" panose="02020603050405020304" pitchFamily="18" charset="0"/>
              </a:rPr>
              <a:t>Add heat </a:t>
            </a:r>
            <a:r>
              <a:rPr lang="en-US" sz="3600" dirty="0">
                <a:solidFill>
                  <a:srgbClr val="FF0000"/>
                </a:solidFill>
                <a:latin typeface="Times New Roman" panose="02020603050405020304" pitchFamily="18" charset="0"/>
                <a:cs typeface="Times New Roman" panose="02020603050405020304" pitchFamily="18" charset="0"/>
              </a:rPr>
              <a:t>→</a:t>
            </a:r>
            <a:endParaRPr lang="en-US" sz="3600" dirty="0">
              <a:solidFill>
                <a:srgbClr val="FF0000"/>
              </a:solidFill>
            </a:endParaRPr>
          </a:p>
        </p:txBody>
      </p:sp>
    </p:spTree>
    <p:extLst>
      <p:ext uri="{BB962C8B-B14F-4D97-AF65-F5344CB8AC3E}">
        <p14:creationId xmlns:p14="http://schemas.microsoft.com/office/powerpoint/2010/main" val="16834731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cooling curve">
            <a:extLst>
              <a:ext uri="{FF2B5EF4-FFF2-40B4-BE49-F238E27FC236}">
                <a16:creationId xmlns:a16="http://schemas.microsoft.com/office/drawing/2014/main" id="{987A7C0F-2735-407E-A784-A2C34C026D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437322"/>
            <a:ext cx="5715000" cy="3810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29A040C-85BE-4D55-AF8D-410FF6651F1B}"/>
              </a:ext>
            </a:extLst>
          </p:cNvPr>
          <p:cNvSpPr txBox="1"/>
          <p:nvPr/>
        </p:nvSpPr>
        <p:spPr>
          <a:xfrm>
            <a:off x="238539" y="397565"/>
            <a:ext cx="5446644" cy="5355312"/>
          </a:xfrm>
          <a:prstGeom prst="rect">
            <a:avLst/>
          </a:prstGeom>
          <a:noFill/>
        </p:spPr>
        <p:txBody>
          <a:bodyPr wrap="square" rtlCol="0">
            <a:spAutoFit/>
          </a:bodyPr>
          <a:lstStyle/>
          <a:p>
            <a:r>
              <a:rPr lang="en-US" dirty="0"/>
              <a:t>What type of graph is this?</a:t>
            </a:r>
          </a:p>
          <a:p>
            <a:endParaRPr lang="en-US" dirty="0"/>
          </a:p>
          <a:p>
            <a:r>
              <a:rPr lang="en-US" dirty="0"/>
              <a:t>What phase or phases are at A, B, C, D, and E</a:t>
            </a:r>
          </a:p>
          <a:p>
            <a:endParaRPr lang="en-US" dirty="0"/>
          </a:p>
          <a:p>
            <a:r>
              <a:rPr lang="en-US" dirty="0"/>
              <a:t>What formula is used to move from 1 to 2?</a:t>
            </a:r>
          </a:p>
          <a:p>
            <a:endParaRPr lang="en-US" dirty="0"/>
          </a:p>
          <a:p>
            <a:r>
              <a:rPr lang="en-US" dirty="0"/>
              <a:t>What formula is used to move from 2 to 3?</a:t>
            </a:r>
          </a:p>
          <a:p>
            <a:endParaRPr lang="en-US" dirty="0"/>
          </a:p>
          <a:p>
            <a:r>
              <a:rPr lang="en-US" dirty="0"/>
              <a:t>What formula is used to move from 3 to 4?</a:t>
            </a:r>
          </a:p>
          <a:p>
            <a:endParaRPr lang="en-US" dirty="0"/>
          </a:p>
          <a:p>
            <a:r>
              <a:rPr lang="en-US" dirty="0"/>
              <a:t>What constant is needed to move from 1 to 2?</a:t>
            </a:r>
          </a:p>
          <a:p>
            <a:endParaRPr lang="en-US" dirty="0"/>
          </a:p>
          <a:p>
            <a:r>
              <a:rPr lang="en-US" dirty="0"/>
              <a:t>What constant is needed to move from 2 to 3?</a:t>
            </a:r>
          </a:p>
          <a:p>
            <a:endParaRPr lang="en-US" dirty="0"/>
          </a:p>
          <a:p>
            <a:r>
              <a:rPr lang="en-US" dirty="0"/>
              <a:t>If this is a graph for aluminum, what temperature does segment 1 to 2 represent?</a:t>
            </a:r>
          </a:p>
          <a:p>
            <a:endParaRPr lang="en-US" dirty="0"/>
          </a:p>
          <a:p>
            <a:r>
              <a:rPr lang="en-US" dirty="0"/>
              <a:t>If this graph is for water, what possible temperature would letter C be pointing to in centigrade?</a:t>
            </a:r>
          </a:p>
        </p:txBody>
      </p:sp>
      <p:sp>
        <p:nvSpPr>
          <p:cNvPr id="4" name="TextBox 3">
            <a:extLst>
              <a:ext uri="{FF2B5EF4-FFF2-40B4-BE49-F238E27FC236}">
                <a16:creationId xmlns:a16="http://schemas.microsoft.com/office/drawing/2014/main" id="{0CB0E739-924E-4CF0-8346-AB8DE02B132A}"/>
              </a:ext>
            </a:extLst>
          </p:cNvPr>
          <p:cNvSpPr txBox="1"/>
          <p:nvPr/>
        </p:nvSpPr>
        <p:spPr>
          <a:xfrm>
            <a:off x="7010400" y="2584174"/>
            <a:ext cx="225287" cy="369332"/>
          </a:xfrm>
          <a:prstGeom prst="rect">
            <a:avLst/>
          </a:prstGeom>
          <a:noFill/>
        </p:spPr>
        <p:txBody>
          <a:bodyPr wrap="square" rtlCol="0">
            <a:spAutoFit/>
          </a:bodyPr>
          <a:lstStyle/>
          <a:p>
            <a:r>
              <a:rPr lang="en-US" dirty="0"/>
              <a:t>1</a:t>
            </a:r>
          </a:p>
        </p:txBody>
      </p:sp>
      <p:sp>
        <p:nvSpPr>
          <p:cNvPr id="6" name="TextBox 5">
            <a:extLst>
              <a:ext uri="{FF2B5EF4-FFF2-40B4-BE49-F238E27FC236}">
                <a16:creationId xmlns:a16="http://schemas.microsoft.com/office/drawing/2014/main" id="{AD88C93F-D3D1-412E-8B6F-350F237D3D28}"/>
              </a:ext>
            </a:extLst>
          </p:cNvPr>
          <p:cNvSpPr txBox="1"/>
          <p:nvPr/>
        </p:nvSpPr>
        <p:spPr>
          <a:xfrm>
            <a:off x="8428383" y="2921240"/>
            <a:ext cx="225287" cy="369332"/>
          </a:xfrm>
          <a:prstGeom prst="rect">
            <a:avLst/>
          </a:prstGeom>
          <a:noFill/>
        </p:spPr>
        <p:txBody>
          <a:bodyPr wrap="square" rtlCol="0">
            <a:spAutoFit/>
          </a:bodyPr>
          <a:lstStyle/>
          <a:p>
            <a:r>
              <a:rPr lang="en-US" dirty="0"/>
              <a:t>2</a:t>
            </a:r>
          </a:p>
        </p:txBody>
      </p:sp>
      <p:sp>
        <p:nvSpPr>
          <p:cNvPr id="7" name="TextBox 6">
            <a:extLst>
              <a:ext uri="{FF2B5EF4-FFF2-40B4-BE49-F238E27FC236}">
                <a16:creationId xmlns:a16="http://schemas.microsoft.com/office/drawing/2014/main" id="{06471704-4AFB-43C0-A0C2-3D7CDFFB4FFB}"/>
              </a:ext>
            </a:extLst>
          </p:cNvPr>
          <p:cNvSpPr txBox="1"/>
          <p:nvPr/>
        </p:nvSpPr>
        <p:spPr>
          <a:xfrm>
            <a:off x="8953500" y="1239078"/>
            <a:ext cx="225287" cy="369332"/>
          </a:xfrm>
          <a:prstGeom prst="rect">
            <a:avLst/>
          </a:prstGeom>
          <a:noFill/>
        </p:spPr>
        <p:txBody>
          <a:bodyPr wrap="square" rtlCol="0">
            <a:spAutoFit/>
          </a:bodyPr>
          <a:lstStyle/>
          <a:p>
            <a:r>
              <a:rPr lang="en-US" dirty="0"/>
              <a:t>3</a:t>
            </a:r>
          </a:p>
        </p:txBody>
      </p:sp>
      <p:sp>
        <p:nvSpPr>
          <p:cNvPr id="8" name="TextBox 7">
            <a:extLst>
              <a:ext uri="{FF2B5EF4-FFF2-40B4-BE49-F238E27FC236}">
                <a16:creationId xmlns:a16="http://schemas.microsoft.com/office/drawing/2014/main" id="{304546F8-29F0-4AFF-B366-3D151B0EC95E}"/>
              </a:ext>
            </a:extLst>
          </p:cNvPr>
          <p:cNvSpPr txBox="1"/>
          <p:nvPr/>
        </p:nvSpPr>
        <p:spPr>
          <a:xfrm>
            <a:off x="10555357" y="1608410"/>
            <a:ext cx="225287" cy="369332"/>
          </a:xfrm>
          <a:prstGeom prst="rect">
            <a:avLst/>
          </a:prstGeom>
          <a:noFill/>
        </p:spPr>
        <p:txBody>
          <a:bodyPr wrap="square" rtlCol="0">
            <a:spAutoFit/>
          </a:bodyPr>
          <a:lstStyle/>
          <a:p>
            <a:r>
              <a:rPr lang="en-US" dirty="0"/>
              <a:t>4</a:t>
            </a:r>
          </a:p>
        </p:txBody>
      </p:sp>
    </p:spTree>
    <p:extLst>
      <p:ext uri="{BB962C8B-B14F-4D97-AF65-F5344CB8AC3E}">
        <p14:creationId xmlns:p14="http://schemas.microsoft.com/office/powerpoint/2010/main" val="363258686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cooling curve">
            <a:extLst>
              <a:ext uri="{FF2B5EF4-FFF2-40B4-BE49-F238E27FC236}">
                <a16:creationId xmlns:a16="http://schemas.microsoft.com/office/drawing/2014/main" id="{987A7C0F-2735-407E-A784-A2C34C026D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0"/>
            <a:ext cx="5715000" cy="3810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29A040C-85BE-4D55-AF8D-410FF6651F1B}"/>
              </a:ext>
            </a:extLst>
          </p:cNvPr>
          <p:cNvSpPr txBox="1"/>
          <p:nvPr/>
        </p:nvSpPr>
        <p:spPr>
          <a:xfrm>
            <a:off x="0" y="1"/>
            <a:ext cx="7129670" cy="6555641"/>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What type of graph is this?  </a:t>
            </a:r>
            <a:r>
              <a:rPr lang="en-US" sz="2000" dirty="0">
                <a:solidFill>
                  <a:srgbClr val="FF0000"/>
                </a:solidFill>
                <a:latin typeface="Times New Roman" panose="02020603050405020304" pitchFamily="18" charset="0"/>
                <a:cs typeface="Times New Roman" panose="02020603050405020304" pitchFamily="18" charset="0"/>
              </a:rPr>
              <a:t>Heating curve</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What phase or phases are at A, B, C, D, and E     </a:t>
            </a:r>
            <a:br>
              <a:rPr lang="en-US" sz="2000" dirty="0">
                <a:latin typeface="Times New Roman" panose="02020603050405020304" pitchFamily="18" charset="0"/>
                <a:cs typeface="Times New Roman" panose="02020603050405020304" pitchFamily="18" charset="0"/>
              </a:rPr>
            </a:br>
            <a:r>
              <a:rPr lang="en-US" sz="2000" dirty="0">
                <a:solidFill>
                  <a:srgbClr val="FF0000"/>
                </a:solidFill>
                <a:latin typeface="Times New Roman" panose="02020603050405020304" pitchFamily="18" charset="0"/>
                <a:cs typeface="Times New Roman" panose="02020603050405020304" pitchFamily="18" charset="0"/>
              </a:rPr>
              <a:t>A-SOLID, B-S→L,  C-LIQUID, D-L→G,  E-GAS</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What formula is used to move from 1 to 2?  </a:t>
            </a:r>
            <a:r>
              <a:rPr lang="en-US" sz="2000" dirty="0">
                <a:solidFill>
                  <a:srgbClr val="FF0000"/>
                </a:solidFill>
                <a:latin typeface="Times New Roman" panose="02020603050405020304" pitchFamily="18" charset="0"/>
                <a:cs typeface="Times New Roman" panose="02020603050405020304" pitchFamily="18" charset="0"/>
              </a:rPr>
              <a:t>q=</a:t>
            </a:r>
            <a:r>
              <a:rPr lang="en-US" sz="2000" dirty="0" err="1">
                <a:solidFill>
                  <a:srgbClr val="FF0000"/>
                </a:solidFill>
                <a:latin typeface="Times New Roman" panose="02020603050405020304" pitchFamily="18" charset="0"/>
                <a:cs typeface="Times New Roman" panose="02020603050405020304" pitchFamily="18" charset="0"/>
              </a:rPr>
              <a:t>mH</a:t>
            </a:r>
            <a:r>
              <a:rPr lang="en-US" sz="2000" baseline="-25000" dirty="0" err="1">
                <a:solidFill>
                  <a:srgbClr val="FF0000"/>
                </a:solidFill>
                <a:latin typeface="Times New Roman" panose="02020603050405020304" pitchFamily="18" charset="0"/>
                <a:cs typeface="Times New Roman" panose="02020603050405020304" pitchFamily="18" charset="0"/>
              </a:rPr>
              <a:t>F</a:t>
            </a:r>
            <a:endParaRPr lang="en-US" sz="2000" baseline="-25000" dirty="0">
              <a:solidFill>
                <a:srgbClr val="FF0000"/>
              </a:solidFill>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What formula is used to move from 2 to 3? </a:t>
            </a:r>
            <a:r>
              <a:rPr lang="en-US" sz="2000" dirty="0">
                <a:solidFill>
                  <a:srgbClr val="FF0000"/>
                </a:solidFill>
                <a:latin typeface="Times New Roman" panose="02020603050405020304" pitchFamily="18" charset="0"/>
                <a:cs typeface="Times New Roman" panose="02020603050405020304" pitchFamily="18" charset="0"/>
              </a:rPr>
              <a:t>q = </a:t>
            </a:r>
            <a:r>
              <a:rPr lang="en-US" sz="2000" dirty="0" err="1">
                <a:solidFill>
                  <a:srgbClr val="FF0000"/>
                </a:solidFill>
                <a:latin typeface="Times New Roman" panose="02020603050405020304" pitchFamily="18" charset="0"/>
                <a:cs typeface="Times New Roman" panose="02020603050405020304" pitchFamily="18" charset="0"/>
              </a:rPr>
              <a:t>mc∆T</a:t>
            </a:r>
            <a:endParaRPr lang="en-US" sz="2000" dirty="0">
              <a:solidFill>
                <a:srgbClr val="FF0000"/>
              </a:solidFill>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What formula is used to move from 3 to 4? </a:t>
            </a:r>
            <a:r>
              <a:rPr lang="en-US" sz="2000" dirty="0">
                <a:solidFill>
                  <a:srgbClr val="FF0000"/>
                </a:solidFill>
                <a:latin typeface="Times New Roman" panose="02020603050405020304" pitchFamily="18" charset="0"/>
                <a:cs typeface="Times New Roman" panose="02020603050405020304" pitchFamily="18" charset="0"/>
              </a:rPr>
              <a:t>q=</a:t>
            </a:r>
            <a:r>
              <a:rPr lang="en-US" sz="2000" dirty="0" err="1">
                <a:solidFill>
                  <a:srgbClr val="FF0000"/>
                </a:solidFill>
                <a:latin typeface="Times New Roman" panose="02020603050405020304" pitchFamily="18" charset="0"/>
                <a:cs typeface="Times New Roman" panose="02020603050405020304" pitchFamily="18" charset="0"/>
              </a:rPr>
              <a:t>mH</a:t>
            </a:r>
            <a:r>
              <a:rPr lang="en-US" sz="2000" baseline="-25000" dirty="0" err="1">
                <a:solidFill>
                  <a:srgbClr val="FF0000"/>
                </a:solidFill>
                <a:latin typeface="Times New Roman" panose="02020603050405020304" pitchFamily="18" charset="0"/>
                <a:cs typeface="Times New Roman" panose="02020603050405020304" pitchFamily="18" charset="0"/>
              </a:rPr>
              <a:t>V</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What constant is needed to move from 1 to 2?  </a:t>
            </a:r>
            <a:r>
              <a:rPr lang="en-US" sz="2000" dirty="0">
                <a:solidFill>
                  <a:srgbClr val="FF0000"/>
                </a:solidFill>
                <a:latin typeface="Times New Roman" panose="02020603050405020304" pitchFamily="18" charset="0"/>
                <a:cs typeface="Times New Roman" panose="02020603050405020304" pitchFamily="18" charset="0"/>
              </a:rPr>
              <a:t>334 J/gram</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What constant is needed to move from 2 to 3?  </a:t>
            </a:r>
            <a:r>
              <a:rPr lang="en-US" sz="2000" dirty="0">
                <a:solidFill>
                  <a:srgbClr val="FF0000"/>
                </a:solidFill>
                <a:latin typeface="Times New Roman" panose="02020603050405020304" pitchFamily="18" charset="0"/>
                <a:cs typeface="Times New Roman" panose="02020603050405020304" pitchFamily="18" charset="0"/>
              </a:rPr>
              <a:t>4.18 J/</a:t>
            </a:r>
            <a:r>
              <a:rPr lang="en-US" sz="2000" dirty="0" err="1">
                <a:solidFill>
                  <a:srgbClr val="FF0000"/>
                </a:solidFill>
                <a:latin typeface="Times New Roman" panose="02020603050405020304" pitchFamily="18" charset="0"/>
                <a:cs typeface="Times New Roman" panose="02020603050405020304" pitchFamily="18" charset="0"/>
              </a:rPr>
              <a:t>g·K</a:t>
            </a:r>
            <a:endParaRPr lang="en-US" sz="2000" dirty="0">
              <a:solidFill>
                <a:srgbClr val="FF0000"/>
              </a:solidFill>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If this is a graph for aluminum, what temperature does segment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1 to 2 represent?  </a:t>
            </a:r>
            <a:r>
              <a:rPr lang="en-US" sz="2000" dirty="0">
                <a:solidFill>
                  <a:srgbClr val="FF0000"/>
                </a:solidFill>
                <a:latin typeface="Times New Roman" panose="02020603050405020304" pitchFamily="18" charset="0"/>
                <a:cs typeface="Times New Roman" panose="02020603050405020304" pitchFamily="18" charset="0"/>
              </a:rPr>
              <a:t>933 Kelvin, the melting point of Aluminum</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If this graph is for water, what possible temperature would letter C be pointing to in centigrade?  </a:t>
            </a:r>
            <a:br>
              <a:rPr lang="en-US" sz="2000" dirty="0">
                <a:latin typeface="Times New Roman" panose="02020603050405020304" pitchFamily="18" charset="0"/>
                <a:cs typeface="Times New Roman" panose="02020603050405020304" pitchFamily="18" charset="0"/>
              </a:rPr>
            </a:br>
            <a:r>
              <a:rPr lang="en-US" sz="2000" dirty="0">
                <a:solidFill>
                  <a:srgbClr val="FF0000"/>
                </a:solidFill>
                <a:latin typeface="Times New Roman" panose="02020603050405020304" pitchFamily="18" charset="0"/>
                <a:cs typeface="Times New Roman" panose="02020603050405020304" pitchFamily="18" charset="0"/>
              </a:rPr>
              <a:t>That would be about 75</a:t>
            </a:r>
            <a:r>
              <a:rPr lang="en-US" sz="2000"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a:t>
            </a:r>
            <a:r>
              <a:rPr lang="en-US" sz="2000" dirty="0">
                <a:solidFill>
                  <a:srgbClr val="FF0000"/>
                </a:solidFill>
                <a:latin typeface="Times New Roman" panose="02020603050405020304" pitchFamily="18" charset="0"/>
                <a:cs typeface="Times New Roman" panose="02020603050405020304" pitchFamily="18" charset="0"/>
              </a:rPr>
              <a:t>C, </a:t>
            </a:r>
            <a:r>
              <a:rPr lang="en-US" sz="2000">
                <a:solidFill>
                  <a:srgbClr val="FF0000"/>
                </a:solidFill>
                <a:latin typeface="Times New Roman" panose="02020603050405020304" pitchFamily="18" charset="0"/>
                <a:cs typeface="Times New Roman" panose="02020603050405020304" pitchFamily="18" charset="0"/>
              </a:rPr>
              <a:t>less than the </a:t>
            </a:r>
            <a:r>
              <a:rPr lang="en-US" sz="2000" dirty="0">
                <a:solidFill>
                  <a:srgbClr val="FF0000"/>
                </a:solidFill>
                <a:latin typeface="Times New Roman" panose="02020603050405020304" pitchFamily="18" charset="0"/>
                <a:cs typeface="Times New Roman" panose="02020603050405020304" pitchFamily="18" charset="0"/>
              </a:rPr>
              <a:t>boiling point</a:t>
            </a:r>
          </a:p>
        </p:txBody>
      </p:sp>
      <p:sp>
        <p:nvSpPr>
          <p:cNvPr id="4" name="TextBox 3">
            <a:extLst>
              <a:ext uri="{FF2B5EF4-FFF2-40B4-BE49-F238E27FC236}">
                <a16:creationId xmlns:a16="http://schemas.microsoft.com/office/drawing/2014/main" id="{0CB0E739-924E-4CF0-8346-AB8DE02B132A}"/>
              </a:ext>
            </a:extLst>
          </p:cNvPr>
          <p:cNvSpPr txBox="1"/>
          <p:nvPr/>
        </p:nvSpPr>
        <p:spPr>
          <a:xfrm>
            <a:off x="7391400" y="2146852"/>
            <a:ext cx="225287" cy="369332"/>
          </a:xfrm>
          <a:prstGeom prst="rect">
            <a:avLst/>
          </a:prstGeom>
          <a:noFill/>
        </p:spPr>
        <p:txBody>
          <a:bodyPr wrap="square" rtlCol="0">
            <a:spAutoFit/>
          </a:bodyPr>
          <a:lstStyle/>
          <a:p>
            <a:r>
              <a:rPr lang="en-US" dirty="0"/>
              <a:t>1</a:t>
            </a:r>
          </a:p>
        </p:txBody>
      </p:sp>
      <p:sp>
        <p:nvSpPr>
          <p:cNvPr id="6" name="TextBox 5">
            <a:extLst>
              <a:ext uri="{FF2B5EF4-FFF2-40B4-BE49-F238E27FC236}">
                <a16:creationId xmlns:a16="http://schemas.microsoft.com/office/drawing/2014/main" id="{AD88C93F-D3D1-412E-8B6F-350F237D3D28}"/>
              </a:ext>
            </a:extLst>
          </p:cNvPr>
          <p:cNvSpPr txBox="1"/>
          <p:nvPr/>
        </p:nvSpPr>
        <p:spPr>
          <a:xfrm>
            <a:off x="8809383" y="2483918"/>
            <a:ext cx="225287" cy="369332"/>
          </a:xfrm>
          <a:prstGeom prst="rect">
            <a:avLst/>
          </a:prstGeom>
          <a:noFill/>
        </p:spPr>
        <p:txBody>
          <a:bodyPr wrap="square" rtlCol="0">
            <a:spAutoFit/>
          </a:bodyPr>
          <a:lstStyle/>
          <a:p>
            <a:r>
              <a:rPr lang="en-US" dirty="0"/>
              <a:t>2</a:t>
            </a:r>
          </a:p>
        </p:txBody>
      </p:sp>
      <p:sp>
        <p:nvSpPr>
          <p:cNvPr id="7" name="TextBox 6">
            <a:extLst>
              <a:ext uri="{FF2B5EF4-FFF2-40B4-BE49-F238E27FC236}">
                <a16:creationId xmlns:a16="http://schemas.microsoft.com/office/drawing/2014/main" id="{06471704-4AFB-43C0-A0C2-3D7CDFFB4FFB}"/>
              </a:ext>
            </a:extLst>
          </p:cNvPr>
          <p:cNvSpPr txBox="1"/>
          <p:nvPr/>
        </p:nvSpPr>
        <p:spPr>
          <a:xfrm>
            <a:off x="9334500" y="801756"/>
            <a:ext cx="225287" cy="369332"/>
          </a:xfrm>
          <a:prstGeom prst="rect">
            <a:avLst/>
          </a:prstGeom>
          <a:noFill/>
        </p:spPr>
        <p:txBody>
          <a:bodyPr wrap="square" rtlCol="0">
            <a:spAutoFit/>
          </a:bodyPr>
          <a:lstStyle/>
          <a:p>
            <a:r>
              <a:rPr lang="en-US" dirty="0"/>
              <a:t>3</a:t>
            </a:r>
          </a:p>
        </p:txBody>
      </p:sp>
      <p:sp>
        <p:nvSpPr>
          <p:cNvPr id="8" name="TextBox 7">
            <a:extLst>
              <a:ext uri="{FF2B5EF4-FFF2-40B4-BE49-F238E27FC236}">
                <a16:creationId xmlns:a16="http://schemas.microsoft.com/office/drawing/2014/main" id="{304546F8-29F0-4AFF-B366-3D151B0EC95E}"/>
              </a:ext>
            </a:extLst>
          </p:cNvPr>
          <p:cNvSpPr txBox="1"/>
          <p:nvPr/>
        </p:nvSpPr>
        <p:spPr>
          <a:xfrm>
            <a:off x="10936357" y="1171088"/>
            <a:ext cx="225287" cy="369332"/>
          </a:xfrm>
          <a:prstGeom prst="rect">
            <a:avLst/>
          </a:prstGeom>
          <a:noFill/>
        </p:spPr>
        <p:txBody>
          <a:bodyPr wrap="square" rtlCol="0">
            <a:spAutoFit/>
          </a:bodyPr>
          <a:lstStyle/>
          <a:p>
            <a:r>
              <a:rPr lang="en-US" dirty="0"/>
              <a:t>4</a:t>
            </a:r>
          </a:p>
        </p:txBody>
      </p:sp>
    </p:spTree>
    <p:extLst>
      <p:ext uri="{BB962C8B-B14F-4D97-AF65-F5344CB8AC3E}">
        <p14:creationId xmlns:p14="http://schemas.microsoft.com/office/powerpoint/2010/main" val="326903731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potential energy diagram">
            <a:extLst>
              <a:ext uri="{FF2B5EF4-FFF2-40B4-BE49-F238E27FC236}">
                <a16:creationId xmlns:a16="http://schemas.microsoft.com/office/drawing/2014/main" id="{67637055-4CBD-4BFE-9E23-EE3CE504A3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7642" y="0"/>
            <a:ext cx="5431387" cy="3962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9923F2F-6431-4E38-A205-B8960E931D1F}"/>
              </a:ext>
            </a:extLst>
          </p:cNvPr>
          <p:cNvSpPr txBox="1"/>
          <p:nvPr/>
        </p:nvSpPr>
        <p:spPr>
          <a:xfrm>
            <a:off x="7235687" y="3962400"/>
            <a:ext cx="4863342" cy="369332"/>
          </a:xfrm>
          <a:prstGeom prst="rect">
            <a:avLst/>
          </a:prstGeom>
          <a:noFill/>
        </p:spPr>
        <p:txBody>
          <a:bodyPr wrap="square" rtlCol="0">
            <a:spAutoFit/>
          </a:bodyPr>
          <a:lstStyle/>
          <a:p>
            <a:r>
              <a:rPr lang="en-US" b="1" dirty="0"/>
              <a:t>1 = 150 kJ      2 = 190 kJ          3 = 40 kJ       4 = 90 kJ</a:t>
            </a:r>
          </a:p>
        </p:txBody>
      </p:sp>
      <p:sp>
        <p:nvSpPr>
          <p:cNvPr id="3" name="TextBox 2">
            <a:extLst>
              <a:ext uri="{FF2B5EF4-FFF2-40B4-BE49-F238E27FC236}">
                <a16:creationId xmlns:a16="http://schemas.microsoft.com/office/drawing/2014/main" id="{FE27A8AA-7945-4B5C-9EBE-AABF5B9D3161}"/>
              </a:ext>
            </a:extLst>
          </p:cNvPr>
          <p:cNvSpPr txBox="1"/>
          <p:nvPr/>
        </p:nvSpPr>
        <p:spPr>
          <a:xfrm>
            <a:off x="238539" y="410817"/>
            <a:ext cx="6003235" cy="5909310"/>
          </a:xfrm>
          <a:prstGeom prst="rect">
            <a:avLst/>
          </a:prstGeom>
          <a:noFill/>
        </p:spPr>
        <p:txBody>
          <a:bodyPr wrap="square" rtlCol="0">
            <a:spAutoFit/>
          </a:bodyPr>
          <a:lstStyle/>
          <a:p>
            <a:r>
              <a:rPr lang="en-US" dirty="0"/>
              <a:t>What is the name of this type of diagram?</a:t>
            </a:r>
          </a:p>
          <a:p>
            <a:endParaRPr lang="en-US" dirty="0"/>
          </a:p>
          <a:p>
            <a:r>
              <a:rPr lang="en-US" dirty="0"/>
              <a:t>What is the heat of reaction?</a:t>
            </a:r>
          </a:p>
          <a:p>
            <a:endParaRPr lang="en-US" dirty="0"/>
          </a:p>
          <a:p>
            <a:r>
              <a:rPr lang="en-US" dirty="0"/>
              <a:t>What is the activation energy of this reaction?</a:t>
            </a:r>
          </a:p>
          <a:p>
            <a:endParaRPr lang="en-US" dirty="0"/>
          </a:p>
          <a:p>
            <a:r>
              <a:rPr lang="en-US" dirty="0"/>
              <a:t>What is the energy of the products?</a:t>
            </a:r>
          </a:p>
          <a:p>
            <a:endParaRPr lang="en-US" dirty="0"/>
          </a:p>
          <a:p>
            <a:r>
              <a:rPr lang="en-US" dirty="0"/>
              <a:t>What is the activation energy with a catalyst?</a:t>
            </a:r>
          </a:p>
          <a:p>
            <a:endParaRPr lang="en-US" dirty="0"/>
          </a:p>
          <a:p>
            <a:r>
              <a:rPr lang="en-US" dirty="0"/>
              <a:t>What is the energy of the activated complex?</a:t>
            </a:r>
            <a:br>
              <a:rPr lang="en-US" dirty="0"/>
            </a:br>
            <a:br>
              <a:rPr lang="en-US" dirty="0"/>
            </a:br>
            <a:r>
              <a:rPr lang="en-US" dirty="0"/>
              <a:t>What is the energy of the reactants?</a:t>
            </a:r>
          </a:p>
          <a:p>
            <a:endParaRPr lang="en-US" dirty="0"/>
          </a:p>
          <a:p>
            <a:r>
              <a:rPr lang="en-US" dirty="0"/>
              <a:t>What is the </a:t>
            </a:r>
            <a:r>
              <a:rPr lang="en-US" dirty="0">
                <a:latin typeface="Calibri" panose="020F0502020204030204" pitchFamily="34" charset="0"/>
                <a:cs typeface="Calibri" panose="020F0502020204030204" pitchFamily="34" charset="0"/>
              </a:rPr>
              <a:t>∆</a:t>
            </a:r>
            <a:r>
              <a:rPr lang="en-US" dirty="0"/>
              <a:t>H?</a:t>
            </a:r>
          </a:p>
          <a:p>
            <a:endParaRPr lang="en-US" dirty="0"/>
          </a:p>
          <a:p>
            <a:r>
              <a:rPr lang="en-US" dirty="0"/>
              <a:t>Can this diagram represent an exothermic reaction?</a:t>
            </a:r>
            <a:br>
              <a:rPr lang="en-US" dirty="0"/>
            </a:br>
            <a:br>
              <a:rPr lang="en-US" dirty="0"/>
            </a:br>
            <a:r>
              <a:rPr lang="en-US" dirty="0"/>
              <a:t>Can this diagram represent an endothermic reaction?</a:t>
            </a:r>
            <a:br>
              <a:rPr lang="en-US" dirty="0"/>
            </a:br>
            <a:br>
              <a:rPr lang="en-US" dirty="0"/>
            </a:br>
            <a:endParaRPr lang="en-US" dirty="0"/>
          </a:p>
        </p:txBody>
      </p:sp>
    </p:spTree>
    <p:extLst>
      <p:ext uri="{BB962C8B-B14F-4D97-AF65-F5344CB8AC3E}">
        <p14:creationId xmlns:p14="http://schemas.microsoft.com/office/powerpoint/2010/main" val="19730773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potential energy diagram">
            <a:extLst>
              <a:ext uri="{FF2B5EF4-FFF2-40B4-BE49-F238E27FC236}">
                <a16:creationId xmlns:a16="http://schemas.microsoft.com/office/drawing/2014/main" id="{67637055-4CBD-4BFE-9E23-EE3CE504A3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7565" y="0"/>
            <a:ext cx="4081464" cy="297758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9923F2F-6431-4E38-A205-B8960E931D1F}"/>
              </a:ext>
            </a:extLst>
          </p:cNvPr>
          <p:cNvSpPr txBox="1"/>
          <p:nvPr/>
        </p:nvSpPr>
        <p:spPr>
          <a:xfrm>
            <a:off x="9051235" y="3042306"/>
            <a:ext cx="2902226" cy="646331"/>
          </a:xfrm>
          <a:prstGeom prst="rect">
            <a:avLst/>
          </a:prstGeom>
          <a:noFill/>
        </p:spPr>
        <p:txBody>
          <a:bodyPr wrap="square" rtlCol="0">
            <a:spAutoFit/>
          </a:bodyPr>
          <a:lstStyle/>
          <a:p>
            <a:r>
              <a:rPr lang="en-US" b="1" dirty="0"/>
              <a:t>1 = 150 kJ      2 = 190 kJ          </a:t>
            </a:r>
            <a:br>
              <a:rPr lang="en-US" b="1" dirty="0"/>
            </a:br>
            <a:r>
              <a:rPr lang="en-US" b="1" dirty="0"/>
              <a:t>3 = 40 kJ       4 = 90 kJ</a:t>
            </a:r>
          </a:p>
        </p:txBody>
      </p:sp>
      <p:sp>
        <p:nvSpPr>
          <p:cNvPr id="3" name="TextBox 2">
            <a:extLst>
              <a:ext uri="{FF2B5EF4-FFF2-40B4-BE49-F238E27FC236}">
                <a16:creationId xmlns:a16="http://schemas.microsoft.com/office/drawing/2014/main" id="{FE27A8AA-7945-4B5C-9EBE-AABF5B9D3161}"/>
              </a:ext>
            </a:extLst>
          </p:cNvPr>
          <p:cNvSpPr txBox="1"/>
          <p:nvPr/>
        </p:nvSpPr>
        <p:spPr>
          <a:xfrm>
            <a:off x="238538" y="410817"/>
            <a:ext cx="7991061" cy="6186309"/>
          </a:xfrm>
          <a:prstGeom prst="rect">
            <a:avLst/>
          </a:prstGeom>
          <a:noFill/>
        </p:spPr>
        <p:txBody>
          <a:bodyPr wrap="square" rtlCol="0">
            <a:spAutoFit/>
          </a:bodyPr>
          <a:lstStyle/>
          <a:p>
            <a:r>
              <a:rPr lang="en-US" dirty="0"/>
              <a:t>What is the name of this type of diagram?   </a:t>
            </a:r>
            <a:r>
              <a:rPr lang="en-US" dirty="0">
                <a:solidFill>
                  <a:srgbClr val="FF0000"/>
                </a:solidFill>
              </a:rPr>
              <a:t>Potential Energy diagram</a:t>
            </a:r>
            <a:endParaRPr lang="en-US" dirty="0"/>
          </a:p>
          <a:p>
            <a:endParaRPr lang="en-US" dirty="0"/>
          </a:p>
          <a:p>
            <a:r>
              <a:rPr lang="en-US" dirty="0"/>
              <a:t>What is the heat of reaction?  </a:t>
            </a:r>
            <a:r>
              <a:rPr lang="en-US" dirty="0">
                <a:solidFill>
                  <a:srgbClr val="FF0000"/>
                </a:solidFill>
              </a:rPr>
              <a:t>The </a:t>
            </a:r>
            <a:r>
              <a:rPr lang="en-US" dirty="0">
                <a:solidFill>
                  <a:srgbClr val="FF0000"/>
                </a:solidFill>
                <a:latin typeface="Calibri" panose="020F0502020204030204" pitchFamily="34" charset="0"/>
                <a:cs typeface="Calibri" panose="020F0502020204030204" pitchFamily="34" charset="0"/>
              </a:rPr>
              <a:t>∆</a:t>
            </a:r>
            <a:r>
              <a:rPr lang="en-US" dirty="0">
                <a:solidFill>
                  <a:srgbClr val="FF0000"/>
                </a:solidFill>
              </a:rPr>
              <a:t>H, or the amount of heat released (or absorbed) in a chemical reaction.  </a:t>
            </a:r>
          </a:p>
          <a:p>
            <a:endParaRPr lang="en-US" dirty="0"/>
          </a:p>
          <a:p>
            <a:r>
              <a:rPr lang="en-US" dirty="0"/>
              <a:t>What is the activation energy of this reaction?  </a:t>
            </a:r>
            <a:r>
              <a:rPr lang="en-US" dirty="0">
                <a:solidFill>
                  <a:srgbClr val="FF0000"/>
                </a:solidFill>
              </a:rPr>
              <a:t>(2 minus 1)  or 40 kJ/mole</a:t>
            </a:r>
          </a:p>
          <a:p>
            <a:endParaRPr lang="en-US" dirty="0"/>
          </a:p>
          <a:p>
            <a:r>
              <a:rPr lang="en-US" dirty="0"/>
              <a:t>What is the energy of the products?   </a:t>
            </a:r>
            <a:r>
              <a:rPr lang="en-US" dirty="0">
                <a:solidFill>
                  <a:srgbClr val="FF0000"/>
                </a:solidFill>
              </a:rPr>
              <a:t>(1 minus 4)  or 60 kJ/mole</a:t>
            </a:r>
          </a:p>
          <a:p>
            <a:r>
              <a:rPr lang="en-US" dirty="0"/>
              <a:t> </a:t>
            </a:r>
          </a:p>
          <a:p>
            <a:r>
              <a:rPr lang="en-US" dirty="0"/>
              <a:t>What is the activation energy with a catalyst?  </a:t>
            </a:r>
            <a:r>
              <a:rPr lang="en-US" dirty="0">
                <a:solidFill>
                  <a:srgbClr val="FF0000"/>
                </a:solidFill>
              </a:rPr>
              <a:t>Less than 40 kJ/mole, more than 0</a:t>
            </a:r>
          </a:p>
          <a:p>
            <a:endParaRPr lang="en-US" dirty="0"/>
          </a:p>
          <a:p>
            <a:r>
              <a:rPr lang="en-US" dirty="0"/>
              <a:t>What is the energy of the activated complex?  </a:t>
            </a:r>
            <a:r>
              <a:rPr lang="en-US" dirty="0">
                <a:solidFill>
                  <a:srgbClr val="FF0000"/>
                </a:solidFill>
              </a:rPr>
              <a:t>(2)  190 kJ/mole</a:t>
            </a:r>
            <a:br>
              <a:rPr lang="en-US" dirty="0"/>
            </a:br>
            <a:br>
              <a:rPr lang="en-US" dirty="0"/>
            </a:br>
            <a:r>
              <a:rPr lang="en-US" dirty="0"/>
              <a:t>What is the energy of the reactants?  </a:t>
            </a:r>
            <a:r>
              <a:rPr lang="en-US" dirty="0">
                <a:solidFill>
                  <a:srgbClr val="FF0000"/>
                </a:solidFill>
              </a:rPr>
              <a:t>(1)  150 kJ/mole</a:t>
            </a:r>
          </a:p>
          <a:p>
            <a:endParaRPr lang="en-US" dirty="0"/>
          </a:p>
          <a:p>
            <a:r>
              <a:rPr lang="en-US" dirty="0"/>
              <a:t>What is the </a:t>
            </a:r>
            <a:r>
              <a:rPr lang="en-US" dirty="0">
                <a:latin typeface="Calibri" panose="020F0502020204030204" pitchFamily="34" charset="0"/>
                <a:cs typeface="Calibri" panose="020F0502020204030204" pitchFamily="34" charset="0"/>
              </a:rPr>
              <a:t>∆</a:t>
            </a:r>
            <a:r>
              <a:rPr lang="en-US" dirty="0"/>
              <a:t>H?  </a:t>
            </a:r>
            <a:r>
              <a:rPr lang="en-US" dirty="0">
                <a:solidFill>
                  <a:srgbClr val="FF0000"/>
                </a:solidFill>
              </a:rPr>
              <a:t>(4) but must be NEGATIVE, this is exothermic, -90 kJ/mole</a:t>
            </a:r>
          </a:p>
          <a:p>
            <a:endParaRPr lang="en-US" dirty="0"/>
          </a:p>
          <a:p>
            <a:r>
              <a:rPr lang="en-US" dirty="0"/>
              <a:t>Can this diagram represent an exothermic reaction?  </a:t>
            </a:r>
            <a:r>
              <a:rPr lang="en-US" dirty="0">
                <a:solidFill>
                  <a:srgbClr val="FF0000"/>
                </a:solidFill>
              </a:rPr>
              <a:t>YES</a:t>
            </a:r>
            <a:br>
              <a:rPr lang="en-US" dirty="0"/>
            </a:br>
            <a:br>
              <a:rPr lang="en-US" dirty="0"/>
            </a:br>
            <a:r>
              <a:rPr lang="en-US" dirty="0"/>
              <a:t>Can this diagram represent an endothermic reaction?  </a:t>
            </a:r>
            <a:br>
              <a:rPr lang="en-US" dirty="0"/>
            </a:br>
            <a:r>
              <a:rPr lang="en-US" dirty="0">
                <a:solidFill>
                  <a:srgbClr val="FF0000"/>
                </a:solidFill>
              </a:rPr>
              <a:t>NO, the reactants have less energy than the reactants started with, because some energy (the </a:t>
            </a:r>
            <a:r>
              <a:rPr lang="en-US" dirty="0">
                <a:solidFill>
                  <a:srgbClr val="FF0000"/>
                </a:solidFill>
                <a:latin typeface="Calibri" panose="020F0502020204030204" pitchFamily="34" charset="0"/>
                <a:cs typeface="Calibri" panose="020F0502020204030204" pitchFamily="34" charset="0"/>
              </a:rPr>
              <a:t>∆</a:t>
            </a:r>
            <a:r>
              <a:rPr lang="en-US" dirty="0">
                <a:solidFill>
                  <a:srgbClr val="FF0000"/>
                </a:solidFill>
              </a:rPr>
              <a:t>H) was released.  </a:t>
            </a:r>
          </a:p>
        </p:txBody>
      </p:sp>
    </p:spTree>
    <p:extLst>
      <p:ext uri="{BB962C8B-B14F-4D97-AF65-F5344CB8AC3E}">
        <p14:creationId xmlns:p14="http://schemas.microsoft.com/office/powerpoint/2010/main" val="239177659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64330B-E378-4091-9F08-F67493C8B90B}"/>
              </a:ext>
            </a:extLst>
          </p:cNvPr>
          <p:cNvSpPr txBox="1"/>
          <p:nvPr/>
        </p:nvSpPr>
        <p:spPr>
          <a:xfrm>
            <a:off x="0" y="225288"/>
            <a:ext cx="11993217" cy="4524315"/>
          </a:xfrm>
          <a:prstGeom prst="rect">
            <a:avLst/>
          </a:prstGeom>
          <a:noFill/>
        </p:spPr>
        <p:txBody>
          <a:bodyPr wrap="square" rtlCol="0">
            <a:spAutoFit/>
          </a:bodyPr>
          <a:lstStyle/>
          <a:p>
            <a:r>
              <a:rPr lang="en-US" sz="4800" dirty="0"/>
              <a:t>Draw </a:t>
            </a:r>
          </a:p>
          <a:p>
            <a:r>
              <a:rPr lang="en-US" sz="4800" dirty="0"/>
              <a:t>dimethyl ether, diethyl ether, </a:t>
            </a:r>
            <a:br>
              <a:rPr lang="en-US" sz="4800" dirty="0"/>
            </a:br>
            <a:r>
              <a:rPr lang="en-US" sz="4800" dirty="0"/>
              <a:t>ethyl propyl ether, and dipropyl ether.  </a:t>
            </a:r>
          </a:p>
          <a:p>
            <a:endParaRPr lang="en-US" sz="4800" dirty="0"/>
          </a:p>
          <a:p>
            <a:r>
              <a:rPr lang="en-US" sz="4800" dirty="0"/>
              <a:t>Write out their condensed structural diagrams as well.  </a:t>
            </a:r>
          </a:p>
        </p:txBody>
      </p:sp>
    </p:spTree>
    <p:extLst>
      <p:ext uri="{BB962C8B-B14F-4D97-AF65-F5344CB8AC3E}">
        <p14:creationId xmlns:p14="http://schemas.microsoft.com/office/powerpoint/2010/main" val="3247139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4F1072-BBF0-485C-9EE7-E9B114946E23}"/>
              </a:ext>
            </a:extLst>
          </p:cNvPr>
          <p:cNvSpPr txBox="1"/>
          <p:nvPr/>
        </p:nvSpPr>
        <p:spPr>
          <a:xfrm>
            <a:off x="0" y="106018"/>
            <a:ext cx="12192000" cy="6740307"/>
          </a:xfrm>
          <a:prstGeom prst="rect">
            <a:avLst/>
          </a:prstGeom>
          <a:noFill/>
        </p:spPr>
        <p:txBody>
          <a:bodyPr wrap="square" rtlCol="0">
            <a:spAutoFit/>
          </a:bodyPr>
          <a:lstStyle/>
          <a:p>
            <a:r>
              <a:rPr lang="en-US" sz="3600" dirty="0"/>
              <a:t>How many electrons are in an atom of scandium?  </a:t>
            </a:r>
            <a:r>
              <a:rPr lang="en-US" sz="3600" dirty="0">
                <a:solidFill>
                  <a:srgbClr val="FF0000"/>
                </a:solidFill>
              </a:rPr>
              <a:t>Sc has 21 e</a:t>
            </a:r>
            <a:r>
              <a:rPr lang="en-US" sz="3600" baseline="30000" dirty="0">
                <a:solidFill>
                  <a:srgbClr val="FF0000"/>
                </a:solidFill>
              </a:rPr>
              <a:t>-</a:t>
            </a:r>
            <a:endParaRPr lang="en-US" sz="3600" baseline="30000" dirty="0"/>
          </a:p>
          <a:p>
            <a:endParaRPr lang="en-US" sz="3600" dirty="0"/>
          </a:p>
          <a:p>
            <a:r>
              <a:rPr lang="en-US" sz="3600" dirty="0"/>
              <a:t>How many electron are in the cation of Aluminum? </a:t>
            </a:r>
            <a:br>
              <a:rPr lang="en-US" sz="3600" dirty="0"/>
            </a:br>
            <a:r>
              <a:rPr lang="en-US" sz="3600" dirty="0">
                <a:solidFill>
                  <a:srgbClr val="FF0000"/>
                </a:solidFill>
              </a:rPr>
              <a:t>Al has 13 electrons as an atom, but only 10 e</a:t>
            </a:r>
            <a:r>
              <a:rPr lang="en-US" sz="3600" baseline="30000" dirty="0">
                <a:solidFill>
                  <a:srgbClr val="FF0000"/>
                </a:solidFill>
              </a:rPr>
              <a:t>-</a:t>
            </a:r>
            <a:r>
              <a:rPr lang="en-US" sz="3600" dirty="0">
                <a:solidFill>
                  <a:srgbClr val="FF0000"/>
                </a:solidFill>
              </a:rPr>
              <a:t> as a cation.  </a:t>
            </a:r>
          </a:p>
          <a:p>
            <a:endParaRPr lang="en-US" sz="3600" dirty="0"/>
          </a:p>
          <a:p>
            <a:r>
              <a:rPr lang="en-US" sz="3600" dirty="0"/>
              <a:t>How many electrons are in the anion of chlorine called chloride?</a:t>
            </a:r>
            <a:br>
              <a:rPr lang="en-US" sz="3600" dirty="0"/>
            </a:br>
            <a:r>
              <a:rPr lang="en-US" sz="3600" dirty="0">
                <a:solidFill>
                  <a:srgbClr val="FF0000"/>
                </a:solidFill>
              </a:rPr>
              <a:t>Cl has 17 electrons, but as Cl</a:t>
            </a:r>
            <a:r>
              <a:rPr lang="en-US" sz="3600" baseline="30000" dirty="0">
                <a:solidFill>
                  <a:srgbClr val="FF0000"/>
                </a:solidFill>
              </a:rPr>
              <a:t>-1</a:t>
            </a:r>
            <a:r>
              <a:rPr lang="en-US" sz="3600" dirty="0">
                <a:solidFill>
                  <a:srgbClr val="FF0000"/>
                </a:solidFill>
              </a:rPr>
              <a:t>, it has 18e</a:t>
            </a:r>
            <a:r>
              <a:rPr lang="en-US" sz="3600" baseline="30000" dirty="0">
                <a:solidFill>
                  <a:srgbClr val="FF0000"/>
                </a:solidFill>
              </a:rPr>
              <a:t>-</a:t>
            </a:r>
            <a:r>
              <a:rPr lang="en-US" sz="3600" dirty="0">
                <a:solidFill>
                  <a:srgbClr val="FF0000"/>
                </a:solidFill>
              </a:rPr>
              <a:t>.  </a:t>
            </a:r>
          </a:p>
          <a:p>
            <a:endParaRPr lang="en-US" sz="3600" dirty="0"/>
          </a:p>
          <a:p>
            <a:r>
              <a:rPr lang="en-US" sz="3600" dirty="0"/>
              <a:t>How many protons are in an atom of iron?  </a:t>
            </a:r>
            <a:r>
              <a:rPr lang="en-US" sz="3600" dirty="0">
                <a:solidFill>
                  <a:srgbClr val="FF0000"/>
                </a:solidFill>
              </a:rPr>
              <a:t>26 p</a:t>
            </a:r>
            <a:r>
              <a:rPr lang="en-US" sz="3600" baseline="30000" dirty="0">
                <a:solidFill>
                  <a:srgbClr val="FF0000"/>
                </a:solidFill>
              </a:rPr>
              <a:t>+</a:t>
            </a:r>
          </a:p>
          <a:p>
            <a:endParaRPr lang="en-US" sz="3600" dirty="0"/>
          </a:p>
          <a:p>
            <a:r>
              <a:rPr lang="en-US" sz="3600" dirty="0"/>
              <a:t>How many electrons are in the cations of Fe</a:t>
            </a:r>
            <a:r>
              <a:rPr lang="en-US" sz="3600" baseline="30000" dirty="0"/>
              <a:t>+2</a:t>
            </a:r>
            <a:r>
              <a:rPr lang="en-US" sz="3600" dirty="0"/>
              <a:t> and Fe</a:t>
            </a:r>
            <a:r>
              <a:rPr lang="en-US" sz="3600" baseline="30000" dirty="0"/>
              <a:t> +3</a:t>
            </a:r>
            <a:r>
              <a:rPr lang="en-US" sz="3600" dirty="0"/>
              <a:t>?</a:t>
            </a:r>
            <a:br>
              <a:rPr lang="en-US" sz="3600" dirty="0"/>
            </a:br>
            <a:r>
              <a:rPr lang="en-US" sz="3600" dirty="0">
                <a:solidFill>
                  <a:srgbClr val="FF0000"/>
                </a:solidFill>
              </a:rPr>
              <a:t>Atoms of iron has 26 e</a:t>
            </a:r>
            <a:r>
              <a:rPr lang="en-US" sz="3600" baseline="30000" dirty="0">
                <a:solidFill>
                  <a:srgbClr val="FF0000"/>
                </a:solidFill>
              </a:rPr>
              <a:t>-</a:t>
            </a:r>
            <a:r>
              <a:rPr lang="en-US" sz="3600" dirty="0">
                <a:solidFill>
                  <a:srgbClr val="FF0000"/>
                </a:solidFill>
              </a:rPr>
              <a:t>, </a:t>
            </a:r>
            <a:r>
              <a:rPr lang="en-US" sz="3600" dirty="0">
                <a:solidFill>
                  <a:srgbClr val="000099"/>
                </a:solidFill>
              </a:rPr>
              <a:t>Fe</a:t>
            </a:r>
            <a:r>
              <a:rPr lang="en-US" sz="3600" baseline="30000" dirty="0">
                <a:solidFill>
                  <a:srgbClr val="000099"/>
                </a:solidFill>
              </a:rPr>
              <a:t>+2 </a:t>
            </a:r>
            <a:r>
              <a:rPr lang="en-US" sz="3600" dirty="0">
                <a:solidFill>
                  <a:srgbClr val="000099"/>
                </a:solidFill>
              </a:rPr>
              <a:t>has 24 e</a:t>
            </a:r>
            <a:r>
              <a:rPr lang="en-US" sz="3600" baseline="30000" dirty="0">
                <a:solidFill>
                  <a:srgbClr val="000099"/>
                </a:solidFill>
              </a:rPr>
              <a:t>-</a:t>
            </a:r>
            <a:r>
              <a:rPr lang="en-US" sz="3600" dirty="0">
                <a:solidFill>
                  <a:srgbClr val="FF0000"/>
                </a:solidFill>
              </a:rPr>
              <a:t>, </a:t>
            </a:r>
            <a:r>
              <a:rPr lang="en-US" sz="3600" dirty="0">
                <a:solidFill>
                  <a:srgbClr val="00B050"/>
                </a:solidFill>
              </a:rPr>
              <a:t>Fe</a:t>
            </a:r>
            <a:r>
              <a:rPr lang="en-US" sz="3600" baseline="30000" dirty="0">
                <a:solidFill>
                  <a:srgbClr val="00B050"/>
                </a:solidFill>
              </a:rPr>
              <a:t>+3</a:t>
            </a:r>
            <a:r>
              <a:rPr lang="en-US" sz="3600" dirty="0">
                <a:solidFill>
                  <a:srgbClr val="00B050"/>
                </a:solidFill>
              </a:rPr>
              <a:t> has 23 e</a:t>
            </a:r>
            <a:r>
              <a:rPr lang="en-US" sz="3600" baseline="30000" dirty="0">
                <a:solidFill>
                  <a:srgbClr val="00B050"/>
                </a:solidFill>
              </a:rPr>
              <a:t>-</a:t>
            </a:r>
            <a:endParaRPr lang="en-US" baseline="30000" dirty="0">
              <a:solidFill>
                <a:srgbClr val="00B050"/>
              </a:solidFill>
            </a:endParaRPr>
          </a:p>
        </p:txBody>
      </p:sp>
    </p:spTree>
    <p:extLst>
      <p:ext uri="{BB962C8B-B14F-4D97-AF65-F5344CB8AC3E}">
        <p14:creationId xmlns:p14="http://schemas.microsoft.com/office/powerpoint/2010/main" val="146705752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64330B-E378-4091-9F08-F67493C8B90B}"/>
              </a:ext>
            </a:extLst>
          </p:cNvPr>
          <p:cNvSpPr txBox="1"/>
          <p:nvPr/>
        </p:nvSpPr>
        <p:spPr>
          <a:xfrm>
            <a:off x="0" y="225288"/>
            <a:ext cx="11993217" cy="4524315"/>
          </a:xfrm>
          <a:prstGeom prst="rect">
            <a:avLst/>
          </a:prstGeom>
          <a:noFill/>
        </p:spPr>
        <p:txBody>
          <a:bodyPr wrap="square" rtlCol="0">
            <a:spAutoFit/>
          </a:bodyPr>
          <a:lstStyle/>
          <a:p>
            <a:r>
              <a:rPr lang="en-US" sz="3200" dirty="0"/>
              <a:t>dimethyl ether   CH</a:t>
            </a:r>
            <a:r>
              <a:rPr lang="en-US" sz="3200" baseline="-25000" dirty="0"/>
              <a:t>3</a:t>
            </a:r>
            <a:r>
              <a:rPr lang="en-US" sz="3200" dirty="0"/>
              <a:t>OCH</a:t>
            </a:r>
            <a:r>
              <a:rPr lang="en-US" sz="3200" baseline="-25000" dirty="0"/>
              <a:t>3</a:t>
            </a:r>
            <a:endParaRPr lang="en-US" sz="3200" dirty="0"/>
          </a:p>
          <a:p>
            <a:endParaRPr lang="en-US" sz="3200" dirty="0"/>
          </a:p>
          <a:p>
            <a:r>
              <a:rPr lang="en-US" sz="3200" dirty="0"/>
              <a:t>diethyl ether   CH</a:t>
            </a:r>
            <a:r>
              <a:rPr lang="en-US" sz="3200" baseline="-25000" dirty="0"/>
              <a:t>3</a:t>
            </a:r>
            <a:r>
              <a:rPr lang="en-US" sz="3200" dirty="0"/>
              <a:t>CH</a:t>
            </a:r>
            <a:r>
              <a:rPr lang="en-US" sz="3200" baseline="-25000" dirty="0"/>
              <a:t>2</a:t>
            </a:r>
            <a:r>
              <a:rPr lang="en-US" sz="3200" dirty="0"/>
              <a:t>OCH</a:t>
            </a:r>
            <a:r>
              <a:rPr lang="en-US" sz="3200" baseline="-25000" dirty="0"/>
              <a:t>2</a:t>
            </a:r>
            <a:r>
              <a:rPr lang="en-US" sz="3200" dirty="0"/>
              <a:t>CH</a:t>
            </a:r>
            <a:r>
              <a:rPr lang="en-US" sz="3200" baseline="-25000" dirty="0"/>
              <a:t>3</a:t>
            </a:r>
            <a:endParaRPr lang="en-US" sz="3200" dirty="0"/>
          </a:p>
          <a:p>
            <a:br>
              <a:rPr lang="en-US" sz="3200" dirty="0"/>
            </a:br>
            <a:endParaRPr lang="en-US" sz="3200" dirty="0"/>
          </a:p>
          <a:p>
            <a:r>
              <a:rPr lang="en-US" sz="3200" dirty="0"/>
              <a:t>ethyl propyl ether    CH</a:t>
            </a:r>
            <a:r>
              <a:rPr lang="en-US" sz="3200" baseline="-25000" dirty="0"/>
              <a:t>3</a:t>
            </a:r>
            <a:r>
              <a:rPr lang="en-US" sz="3200" dirty="0"/>
              <a:t>CH</a:t>
            </a:r>
            <a:r>
              <a:rPr lang="en-US" sz="3200" baseline="-25000" dirty="0"/>
              <a:t>2</a:t>
            </a:r>
            <a:r>
              <a:rPr lang="en-US" sz="3200" dirty="0"/>
              <a:t>OCH</a:t>
            </a:r>
            <a:r>
              <a:rPr lang="en-US" sz="3200" baseline="-25000" dirty="0"/>
              <a:t>2</a:t>
            </a:r>
            <a:r>
              <a:rPr lang="en-US" sz="3200" dirty="0"/>
              <a:t>CH</a:t>
            </a:r>
            <a:r>
              <a:rPr lang="en-US" sz="3200" baseline="-25000" dirty="0"/>
              <a:t>2</a:t>
            </a:r>
            <a:r>
              <a:rPr lang="en-US" sz="3200" dirty="0"/>
              <a:t>CH</a:t>
            </a:r>
            <a:r>
              <a:rPr lang="en-US" sz="3200" baseline="-25000" dirty="0"/>
              <a:t>3</a:t>
            </a:r>
            <a:br>
              <a:rPr lang="en-US" sz="3200" dirty="0"/>
            </a:br>
            <a:br>
              <a:rPr lang="en-US" sz="3200" dirty="0"/>
            </a:br>
            <a:endParaRPr lang="en-US" sz="3200" dirty="0"/>
          </a:p>
          <a:p>
            <a:r>
              <a:rPr lang="en-US" sz="3200" dirty="0" err="1"/>
              <a:t>dipropyl</a:t>
            </a:r>
            <a:r>
              <a:rPr lang="en-US" sz="3200" dirty="0"/>
              <a:t> ether    CH</a:t>
            </a:r>
            <a:r>
              <a:rPr lang="en-US" sz="3200" baseline="-25000" dirty="0"/>
              <a:t>3</a:t>
            </a:r>
            <a:r>
              <a:rPr lang="en-US" sz="3200" dirty="0"/>
              <a:t>CH</a:t>
            </a:r>
            <a:r>
              <a:rPr lang="en-US" sz="3200" baseline="-25000" dirty="0"/>
              <a:t>2</a:t>
            </a:r>
            <a:r>
              <a:rPr lang="en-US" sz="3200" dirty="0"/>
              <a:t>CH</a:t>
            </a:r>
            <a:r>
              <a:rPr lang="en-US" sz="3200" baseline="-25000" dirty="0"/>
              <a:t>2</a:t>
            </a:r>
            <a:r>
              <a:rPr lang="en-US" sz="3200" dirty="0"/>
              <a:t>OCH</a:t>
            </a:r>
            <a:r>
              <a:rPr lang="en-US" sz="3200" baseline="-25000" dirty="0"/>
              <a:t>2</a:t>
            </a:r>
            <a:r>
              <a:rPr lang="en-US" sz="3200" dirty="0"/>
              <a:t>CH</a:t>
            </a:r>
            <a:r>
              <a:rPr lang="en-US" sz="3200" baseline="-25000" dirty="0"/>
              <a:t>2</a:t>
            </a:r>
            <a:r>
              <a:rPr lang="en-US" sz="3200" dirty="0"/>
              <a:t>CH</a:t>
            </a:r>
            <a:r>
              <a:rPr lang="en-US" sz="3200" baseline="-25000" dirty="0"/>
              <a:t>3</a:t>
            </a:r>
            <a:endParaRPr lang="en-US" sz="3200" dirty="0"/>
          </a:p>
        </p:txBody>
      </p:sp>
      <p:pic>
        <p:nvPicPr>
          <p:cNvPr id="5" name="Picture 4">
            <a:extLst>
              <a:ext uri="{FF2B5EF4-FFF2-40B4-BE49-F238E27FC236}">
                <a16:creationId xmlns:a16="http://schemas.microsoft.com/office/drawing/2014/main" id="{2419214A-8BD6-45C2-8113-8F6696681F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9066" y="108916"/>
            <a:ext cx="2762250" cy="1657350"/>
          </a:xfrm>
          <a:prstGeom prst="rect">
            <a:avLst/>
          </a:prstGeom>
        </p:spPr>
      </p:pic>
      <p:pic>
        <p:nvPicPr>
          <p:cNvPr id="9" name="Picture 8">
            <a:extLst>
              <a:ext uri="{FF2B5EF4-FFF2-40B4-BE49-F238E27FC236}">
                <a16:creationId xmlns:a16="http://schemas.microsoft.com/office/drawing/2014/main" id="{15D75A76-35A8-472D-8332-F9465D6AF1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30378" y="2112479"/>
            <a:ext cx="3759626" cy="1657350"/>
          </a:xfrm>
          <a:prstGeom prst="rect">
            <a:avLst/>
          </a:prstGeom>
        </p:spPr>
      </p:pic>
      <p:pic>
        <p:nvPicPr>
          <p:cNvPr id="10" name="Picture 9">
            <a:extLst>
              <a:ext uri="{FF2B5EF4-FFF2-40B4-BE49-F238E27FC236}">
                <a16:creationId xmlns:a16="http://schemas.microsoft.com/office/drawing/2014/main" id="{4F61FC64-A2DA-47D2-A621-13E9AF14CD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7934" y="4390107"/>
            <a:ext cx="3759626" cy="1657350"/>
          </a:xfrm>
          <a:prstGeom prst="rect">
            <a:avLst/>
          </a:prstGeom>
        </p:spPr>
      </p:pic>
      <p:pic>
        <p:nvPicPr>
          <p:cNvPr id="11" name="Picture 10">
            <a:extLst>
              <a:ext uri="{FF2B5EF4-FFF2-40B4-BE49-F238E27FC236}">
                <a16:creationId xmlns:a16="http://schemas.microsoft.com/office/drawing/2014/main" id="{822184B4-4ADF-458B-802F-16FC1B97AA6F}"/>
              </a:ext>
            </a:extLst>
          </p:cNvPr>
          <p:cNvPicPr>
            <a:picLocks noChangeAspect="1"/>
          </p:cNvPicPr>
          <p:nvPr/>
        </p:nvPicPr>
        <p:blipFill rotWithShape="1">
          <a:blip r:embed="rId3">
            <a:extLst>
              <a:ext uri="{28A0092B-C50C-407E-A947-70E740481C1C}">
                <a14:useLocalDpi xmlns:a14="http://schemas.microsoft.com/office/drawing/2010/main" val="0"/>
              </a:ext>
            </a:extLst>
          </a:blip>
          <a:srcRect l="9966"/>
          <a:stretch/>
        </p:blipFill>
        <p:spPr>
          <a:xfrm>
            <a:off x="8774114" y="4390107"/>
            <a:ext cx="3384933" cy="1657350"/>
          </a:xfrm>
          <a:prstGeom prst="rect">
            <a:avLst/>
          </a:prstGeom>
        </p:spPr>
      </p:pic>
      <p:pic>
        <p:nvPicPr>
          <p:cNvPr id="12" name="Picture 11">
            <a:extLst>
              <a:ext uri="{FF2B5EF4-FFF2-40B4-BE49-F238E27FC236}">
                <a16:creationId xmlns:a16="http://schemas.microsoft.com/office/drawing/2014/main" id="{30361DB5-B157-4345-B91E-87AC294ABC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709" y="4975362"/>
            <a:ext cx="3759626" cy="1657350"/>
          </a:xfrm>
          <a:prstGeom prst="rect">
            <a:avLst/>
          </a:prstGeom>
        </p:spPr>
      </p:pic>
      <p:pic>
        <p:nvPicPr>
          <p:cNvPr id="13" name="Picture 12">
            <a:extLst>
              <a:ext uri="{FF2B5EF4-FFF2-40B4-BE49-F238E27FC236}">
                <a16:creationId xmlns:a16="http://schemas.microsoft.com/office/drawing/2014/main" id="{0FAE8B5C-70E4-4A58-BCE6-F324A85D84D0}"/>
              </a:ext>
            </a:extLst>
          </p:cNvPr>
          <p:cNvPicPr>
            <a:picLocks noChangeAspect="1"/>
          </p:cNvPicPr>
          <p:nvPr/>
        </p:nvPicPr>
        <p:blipFill rotWithShape="1">
          <a:blip r:embed="rId3">
            <a:extLst>
              <a:ext uri="{28A0092B-C50C-407E-A947-70E740481C1C}">
                <a14:useLocalDpi xmlns:a14="http://schemas.microsoft.com/office/drawing/2010/main" val="0"/>
              </a:ext>
            </a:extLst>
          </a:blip>
          <a:srcRect l="9966"/>
          <a:stretch/>
        </p:blipFill>
        <p:spPr>
          <a:xfrm>
            <a:off x="1602516" y="4975362"/>
            <a:ext cx="3384933" cy="1657350"/>
          </a:xfrm>
          <a:prstGeom prst="rect">
            <a:avLst/>
          </a:prstGeom>
        </p:spPr>
      </p:pic>
      <p:pic>
        <p:nvPicPr>
          <p:cNvPr id="14" name="Picture 13">
            <a:extLst>
              <a:ext uri="{FF2B5EF4-FFF2-40B4-BE49-F238E27FC236}">
                <a16:creationId xmlns:a16="http://schemas.microsoft.com/office/drawing/2014/main" id="{2BD71CE6-BB84-4C25-BC78-D45AB8F5A75F}"/>
              </a:ext>
            </a:extLst>
          </p:cNvPr>
          <p:cNvPicPr>
            <a:picLocks noChangeAspect="1"/>
          </p:cNvPicPr>
          <p:nvPr/>
        </p:nvPicPr>
        <p:blipFill rotWithShape="1">
          <a:blip r:embed="rId3">
            <a:extLst>
              <a:ext uri="{28A0092B-C50C-407E-A947-70E740481C1C}">
                <a14:useLocalDpi xmlns:a14="http://schemas.microsoft.com/office/drawing/2010/main" val="0"/>
              </a:ext>
            </a:extLst>
          </a:blip>
          <a:srcRect l="53357"/>
          <a:stretch/>
        </p:blipFill>
        <p:spPr>
          <a:xfrm>
            <a:off x="4315898" y="4975362"/>
            <a:ext cx="1753598" cy="1657350"/>
          </a:xfrm>
          <a:prstGeom prst="rect">
            <a:avLst/>
          </a:prstGeom>
        </p:spPr>
      </p:pic>
      <p:cxnSp>
        <p:nvCxnSpPr>
          <p:cNvPr id="16" name="Straight Arrow Connector 15">
            <a:extLst>
              <a:ext uri="{FF2B5EF4-FFF2-40B4-BE49-F238E27FC236}">
                <a16:creationId xmlns:a16="http://schemas.microsoft.com/office/drawing/2014/main" id="{030D5952-B673-489D-97B5-6B9046ED312E}"/>
              </a:ext>
            </a:extLst>
          </p:cNvPr>
          <p:cNvCxnSpPr/>
          <p:nvPr/>
        </p:nvCxnSpPr>
        <p:spPr>
          <a:xfrm>
            <a:off x="4784035" y="569843"/>
            <a:ext cx="3313043" cy="21203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317F329-7ED9-4762-A18E-470E7E2345BC}"/>
              </a:ext>
            </a:extLst>
          </p:cNvPr>
          <p:cNvCxnSpPr>
            <a:cxnSpLocks/>
          </p:cNvCxnSpPr>
          <p:nvPr/>
        </p:nvCxnSpPr>
        <p:spPr>
          <a:xfrm>
            <a:off x="5319750" y="1648652"/>
            <a:ext cx="3002615" cy="67047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A48D7394-D596-4B9A-9F9A-C5023810CB5D}"/>
              </a:ext>
            </a:extLst>
          </p:cNvPr>
          <p:cNvCxnSpPr>
            <a:cxnSpLocks/>
          </p:cNvCxnSpPr>
          <p:nvPr/>
        </p:nvCxnSpPr>
        <p:spPr>
          <a:xfrm>
            <a:off x="6821057" y="2965958"/>
            <a:ext cx="1807285" cy="124036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4" name="Isosceles Triangle 23">
            <a:extLst>
              <a:ext uri="{FF2B5EF4-FFF2-40B4-BE49-F238E27FC236}">
                <a16:creationId xmlns:a16="http://schemas.microsoft.com/office/drawing/2014/main" id="{A20886DF-D106-4C9F-BACD-B793C0294D33}"/>
              </a:ext>
            </a:extLst>
          </p:cNvPr>
          <p:cNvSpPr/>
          <p:nvPr/>
        </p:nvSpPr>
        <p:spPr>
          <a:xfrm rot="5650611">
            <a:off x="8016907" y="690001"/>
            <a:ext cx="160344" cy="212035"/>
          </a:xfrm>
          <a:prstGeom prst="triangle">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Isosceles Triangle 25">
            <a:extLst>
              <a:ext uri="{FF2B5EF4-FFF2-40B4-BE49-F238E27FC236}">
                <a16:creationId xmlns:a16="http://schemas.microsoft.com/office/drawing/2014/main" id="{37CC8166-FD5C-465B-9DB5-22F6514B2881}"/>
              </a:ext>
            </a:extLst>
          </p:cNvPr>
          <p:cNvSpPr/>
          <p:nvPr/>
        </p:nvSpPr>
        <p:spPr>
          <a:xfrm rot="6216604">
            <a:off x="8242192" y="2213113"/>
            <a:ext cx="160344" cy="212035"/>
          </a:xfrm>
          <a:prstGeom prst="triangle">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Isosceles Triangle 26">
            <a:extLst>
              <a:ext uri="{FF2B5EF4-FFF2-40B4-BE49-F238E27FC236}">
                <a16:creationId xmlns:a16="http://schemas.microsoft.com/office/drawing/2014/main" id="{83AB42F6-275F-4DAE-8996-7CCFE570D558}"/>
              </a:ext>
            </a:extLst>
          </p:cNvPr>
          <p:cNvSpPr/>
          <p:nvPr/>
        </p:nvSpPr>
        <p:spPr>
          <a:xfrm rot="7452363">
            <a:off x="8548169" y="4100000"/>
            <a:ext cx="160344" cy="212035"/>
          </a:xfrm>
          <a:prstGeom prst="triangle">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1758749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557A3A-B6B2-44DA-9FC1-0AFE4BE5C653}"/>
              </a:ext>
            </a:extLst>
          </p:cNvPr>
          <p:cNvSpPr txBox="1"/>
          <p:nvPr/>
        </p:nvSpPr>
        <p:spPr>
          <a:xfrm>
            <a:off x="0" y="212034"/>
            <a:ext cx="12192000" cy="2862322"/>
          </a:xfrm>
          <a:prstGeom prst="rect">
            <a:avLst/>
          </a:prstGeom>
          <a:noFill/>
        </p:spPr>
        <p:txBody>
          <a:bodyPr wrap="square" rtlCol="0">
            <a:spAutoFit/>
          </a:bodyPr>
          <a:lstStyle/>
          <a:p>
            <a:r>
              <a:rPr lang="en-US" dirty="0"/>
              <a:t>This is a dynamic equilibrium:</a:t>
            </a:r>
          </a:p>
          <a:p>
            <a:endParaRPr lang="en-US" dirty="0"/>
          </a:p>
          <a:p>
            <a:pPr algn="ctr"/>
            <a:r>
              <a:rPr lang="pt-BR" sz="3600" dirty="0"/>
              <a:t>HCO</a:t>
            </a:r>
            <a:r>
              <a:rPr lang="pt-BR" sz="3600" baseline="-25000" dirty="0"/>
              <a:t>3</a:t>
            </a:r>
            <a:r>
              <a:rPr lang="pt-BR" sz="3600" baseline="30000" dirty="0"/>
              <a:t>-1</a:t>
            </a:r>
            <a:r>
              <a:rPr lang="pt-BR" sz="3600" baseline="-25000" dirty="0"/>
              <a:t>(aq)   </a:t>
            </a:r>
            <a:r>
              <a:rPr lang="pt-BR" sz="3600" dirty="0"/>
              <a:t>+  H</a:t>
            </a:r>
            <a:r>
              <a:rPr lang="pt-BR" sz="3600" baseline="-25000" dirty="0"/>
              <a:t>2</a:t>
            </a:r>
            <a:r>
              <a:rPr lang="pt-BR" sz="3600" dirty="0"/>
              <a:t>O</a:t>
            </a:r>
            <a:r>
              <a:rPr lang="pt-BR" sz="3600" baseline="-25000" dirty="0"/>
              <a:t>(ℓ)</a:t>
            </a:r>
            <a:r>
              <a:rPr lang="pt-BR" sz="3600" dirty="0"/>
              <a:t>           H</a:t>
            </a:r>
            <a:r>
              <a:rPr lang="pt-BR" sz="3600" baseline="-25000" dirty="0"/>
              <a:t>2</a:t>
            </a:r>
            <a:r>
              <a:rPr lang="pt-BR" sz="3600" dirty="0"/>
              <a:t>CO</a:t>
            </a:r>
            <a:r>
              <a:rPr lang="pt-BR" sz="3600" baseline="-25000" dirty="0"/>
              <a:t>3(aq)    </a:t>
            </a:r>
            <a:r>
              <a:rPr lang="pt-BR" sz="3600" dirty="0"/>
              <a:t>+  OH</a:t>
            </a:r>
            <a:r>
              <a:rPr lang="pt-BR" sz="3600" baseline="30000" dirty="0"/>
              <a:t>-1</a:t>
            </a:r>
            <a:r>
              <a:rPr lang="pt-BR" sz="3600" dirty="0"/>
              <a:t>(aq)</a:t>
            </a:r>
          </a:p>
          <a:p>
            <a:endParaRPr lang="pt-BR" sz="3600" dirty="0"/>
          </a:p>
          <a:p>
            <a:r>
              <a:rPr lang="en-US" sz="3600" dirty="0"/>
              <a:t>Which formula represents the H</a:t>
            </a:r>
            <a:r>
              <a:rPr lang="en-US" sz="3600" baseline="30000" dirty="0"/>
              <a:t>+1</a:t>
            </a:r>
            <a:r>
              <a:rPr lang="en-US" sz="3600" dirty="0"/>
              <a:t> acceptor in the forward reaction?  </a:t>
            </a:r>
            <a:endParaRPr lang="en-US" dirty="0"/>
          </a:p>
        </p:txBody>
      </p:sp>
      <p:cxnSp>
        <p:nvCxnSpPr>
          <p:cNvPr id="4" name="Straight Arrow Connector 3">
            <a:extLst>
              <a:ext uri="{FF2B5EF4-FFF2-40B4-BE49-F238E27FC236}">
                <a16:creationId xmlns:a16="http://schemas.microsoft.com/office/drawing/2014/main" id="{F51F7B72-3FAF-4E85-9DB1-9C59C29A4078}"/>
              </a:ext>
            </a:extLst>
          </p:cNvPr>
          <p:cNvCxnSpPr/>
          <p:nvPr/>
        </p:nvCxnSpPr>
        <p:spPr>
          <a:xfrm>
            <a:off x="5486400" y="1033670"/>
            <a:ext cx="82163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 name="Straight Arrow Connector 4">
            <a:extLst>
              <a:ext uri="{FF2B5EF4-FFF2-40B4-BE49-F238E27FC236}">
                <a16:creationId xmlns:a16="http://schemas.microsoft.com/office/drawing/2014/main" id="{B74DAF57-171B-4D38-9A29-42CF424C7849}"/>
              </a:ext>
            </a:extLst>
          </p:cNvPr>
          <p:cNvCxnSpPr>
            <a:cxnSpLocks/>
          </p:cNvCxnSpPr>
          <p:nvPr/>
        </p:nvCxnSpPr>
        <p:spPr>
          <a:xfrm flipH="1">
            <a:off x="5486399" y="1172818"/>
            <a:ext cx="82163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0325239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557A3A-B6B2-44DA-9FC1-0AFE4BE5C653}"/>
              </a:ext>
            </a:extLst>
          </p:cNvPr>
          <p:cNvSpPr txBox="1"/>
          <p:nvPr/>
        </p:nvSpPr>
        <p:spPr>
          <a:xfrm>
            <a:off x="0" y="212034"/>
            <a:ext cx="12192000" cy="6186309"/>
          </a:xfrm>
          <a:prstGeom prst="rect">
            <a:avLst/>
          </a:prstGeom>
          <a:noFill/>
        </p:spPr>
        <p:txBody>
          <a:bodyPr wrap="square" rtlCol="0">
            <a:spAutoFit/>
          </a:bodyPr>
          <a:lstStyle/>
          <a:p>
            <a:r>
              <a:rPr lang="en-US" dirty="0"/>
              <a:t>This is a dynamic equilibrium:</a:t>
            </a:r>
          </a:p>
          <a:p>
            <a:endParaRPr lang="en-US" dirty="0"/>
          </a:p>
          <a:p>
            <a:pPr algn="ctr"/>
            <a:r>
              <a:rPr lang="pt-BR" sz="3600" dirty="0"/>
              <a:t>HCO</a:t>
            </a:r>
            <a:r>
              <a:rPr lang="pt-BR" sz="3600" baseline="-25000" dirty="0"/>
              <a:t>3</a:t>
            </a:r>
            <a:r>
              <a:rPr lang="pt-BR" sz="3600" baseline="30000" dirty="0"/>
              <a:t>-1</a:t>
            </a:r>
            <a:r>
              <a:rPr lang="pt-BR" sz="3600" baseline="-25000" dirty="0"/>
              <a:t>(aq)   </a:t>
            </a:r>
            <a:r>
              <a:rPr lang="pt-BR" sz="3600" dirty="0"/>
              <a:t>+  H</a:t>
            </a:r>
            <a:r>
              <a:rPr lang="pt-BR" sz="3600" baseline="-25000" dirty="0"/>
              <a:t>2</a:t>
            </a:r>
            <a:r>
              <a:rPr lang="pt-BR" sz="3600" dirty="0"/>
              <a:t>O</a:t>
            </a:r>
            <a:r>
              <a:rPr lang="pt-BR" sz="3600" baseline="-25000" dirty="0"/>
              <a:t>(ℓ)</a:t>
            </a:r>
            <a:r>
              <a:rPr lang="pt-BR" sz="3600" dirty="0"/>
              <a:t>           H</a:t>
            </a:r>
            <a:r>
              <a:rPr lang="pt-BR" sz="3600" baseline="-25000" dirty="0"/>
              <a:t>2</a:t>
            </a:r>
            <a:r>
              <a:rPr lang="pt-BR" sz="3600" dirty="0"/>
              <a:t>CO</a:t>
            </a:r>
            <a:r>
              <a:rPr lang="pt-BR" sz="3600" baseline="-25000" dirty="0"/>
              <a:t>3(aq)    </a:t>
            </a:r>
            <a:r>
              <a:rPr lang="pt-BR" sz="3600" dirty="0"/>
              <a:t>+  OH</a:t>
            </a:r>
            <a:r>
              <a:rPr lang="pt-BR" sz="3600" baseline="30000" dirty="0"/>
              <a:t>-1</a:t>
            </a:r>
            <a:r>
              <a:rPr lang="pt-BR" sz="3600" dirty="0"/>
              <a:t>(aq)</a:t>
            </a:r>
          </a:p>
          <a:p>
            <a:endParaRPr lang="pt-BR" sz="3600" dirty="0"/>
          </a:p>
          <a:p>
            <a:r>
              <a:rPr lang="pt-BR" sz="3600" dirty="0"/>
              <a:t>Note:  this is an odd “reaction” just about the “alternate theory of acid/base”.  Don’t get fooled, think about what ammonia and water do, remember ammonia is the base, and stupidly, water is the acid (by definition).  Figure this out.   </a:t>
            </a:r>
          </a:p>
          <a:p>
            <a:endParaRPr lang="pt-BR" sz="3600" dirty="0"/>
          </a:p>
          <a:p>
            <a:r>
              <a:rPr lang="pt-BR" sz="3600" dirty="0">
                <a:solidFill>
                  <a:srgbClr val="FF0000"/>
                </a:solidFill>
              </a:rPr>
              <a:t>HCO</a:t>
            </a:r>
            <a:r>
              <a:rPr lang="pt-BR" sz="3600" baseline="-25000" dirty="0">
                <a:solidFill>
                  <a:srgbClr val="FF0000"/>
                </a:solidFill>
              </a:rPr>
              <a:t>3</a:t>
            </a:r>
            <a:r>
              <a:rPr lang="pt-BR" sz="3600" baseline="30000" dirty="0">
                <a:solidFill>
                  <a:srgbClr val="FF0000"/>
                </a:solidFill>
              </a:rPr>
              <a:t>-1</a:t>
            </a:r>
            <a:r>
              <a:rPr lang="pt-BR" sz="3600" baseline="-25000" dirty="0">
                <a:solidFill>
                  <a:srgbClr val="FF0000"/>
                </a:solidFill>
              </a:rPr>
              <a:t>(aq)   </a:t>
            </a:r>
            <a:r>
              <a:rPr lang="pt-BR" sz="3600" dirty="0">
                <a:solidFill>
                  <a:srgbClr val="FF0000"/>
                </a:solidFill>
              </a:rPr>
              <a:t>plus  H</a:t>
            </a:r>
            <a:r>
              <a:rPr lang="pt-BR" sz="3600" baseline="30000" dirty="0">
                <a:solidFill>
                  <a:srgbClr val="FF0000"/>
                </a:solidFill>
              </a:rPr>
              <a:t>+1 </a:t>
            </a:r>
            <a:r>
              <a:rPr lang="pt-BR" sz="3600" dirty="0">
                <a:solidFill>
                  <a:srgbClr val="FF0000"/>
                </a:solidFill>
              </a:rPr>
              <a:t>forms H</a:t>
            </a:r>
            <a:r>
              <a:rPr lang="pt-BR" sz="3600" baseline="-25000" dirty="0">
                <a:solidFill>
                  <a:srgbClr val="FF0000"/>
                </a:solidFill>
              </a:rPr>
              <a:t>2</a:t>
            </a:r>
            <a:r>
              <a:rPr lang="pt-BR" sz="3600" dirty="0">
                <a:solidFill>
                  <a:srgbClr val="FF0000"/>
                </a:solidFill>
              </a:rPr>
              <a:t>CO</a:t>
            </a:r>
            <a:r>
              <a:rPr lang="pt-BR" sz="3600" baseline="-25000" dirty="0">
                <a:solidFill>
                  <a:srgbClr val="FF0000"/>
                </a:solidFill>
              </a:rPr>
              <a:t>3(aq)  </a:t>
            </a:r>
            <a:r>
              <a:rPr lang="pt-BR" sz="3600" dirty="0">
                <a:solidFill>
                  <a:srgbClr val="FF0000"/>
                </a:solidFill>
              </a:rPr>
              <a:t>- it accepts the H</a:t>
            </a:r>
            <a:r>
              <a:rPr lang="pt-BR" sz="3600" baseline="30000" dirty="0">
                <a:solidFill>
                  <a:srgbClr val="FF0000"/>
                </a:solidFill>
              </a:rPr>
              <a:t>+1</a:t>
            </a:r>
            <a:r>
              <a:rPr lang="pt-BR" sz="3600" dirty="0">
                <a:solidFill>
                  <a:srgbClr val="FF0000"/>
                </a:solidFill>
              </a:rPr>
              <a:t> </a:t>
            </a:r>
            <a:br>
              <a:rPr lang="pt-BR" sz="3600" dirty="0">
                <a:solidFill>
                  <a:srgbClr val="FF0000"/>
                </a:solidFill>
              </a:rPr>
            </a:br>
            <a:r>
              <a:rPr lang="pt-BR" sz="3600" dirty="0">
                <a:solidFill>
                  <a:srgbClr val="FF0000"/>
                </a:solidFill>
              </a:rPr>
              <a:t>therefore it’s a base.  The water donates the H</a:t>
            </a:r>
            <a:r>
              <a:rPr lang="pt-BR" sz="3600" baseline="30000" dirty="0">
                <a:solidFill>
                  <a:srgbClr val="FF0000"/>
                </a:solidFill>
              </a:rPr>
              <a:t>+1</a:t>
            </a:r>
            <a:r>
              <a:rPr lang="pt-BR" sz="3600" dirty="0">
                <a:solidFill>
                  <a:srgbClr val="FF0000"/>
                </a:solidFill>
              </a:rPr>
              <a:t>, </a:t>
            </a:r>
            <a:br>
              <a:rPr lang="pt-BR" sz="3600" dirty="0">
                <a:solidFill>
                  <a:srgbClr val="FF0000"/>
                </a:solidFill>
              </a:rPr>
            </a:br>
            <a:r>
              <a:rPr lang="pt-BR" sz="3600" dirty="0">
                <a:solidFill>
                  <a:srgbClr val="FF0000"/>
                </a:solidFill>
              </a:rPr>
              <a:t>so water is an acid (in this dumb theory).  </a:t>
            </a:r>
            <a:endParaRPr lang="en-US" sz="3600" dirty="0">
              <a:solidFill>
                <a:srgbClr val="FF0000"/>
              </a:solidFill>
            </a:endParaRPr>
          </a:p>
        </p:txBody>
      </p:sp>
      <p:cxnSp>
        <p:nvCxnSpPr>
          <p:cNvPr id="4" name="Straight Arrow Connector 3">
            <a:extLst>
              <a:ext uri="{FF2B5EF4-FFF2-40B4-BE49-F238E27FC236}">
                <a16:creationId xmlns:a16="http://schemas.microsoft.com/office/drawing/2014/main" id="{F51F7B72-3FAF-4E85-9DB1-9C59C29A4078}"/>
              </a:ext>
            </a:extLst>
          </p:cNvPr>
          <p:cNvCxnSpPr/>
          <p:nvPr/>
        </p:nvCxnSpPr>
        <p:spPr>
          <a:xfrm>
            <a:off x="5486400" y="1033670"/>
            <a:ext cx="82163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 name="Straight Arrow Connector 4">
            <a:extLst>
              <a:ext uri="{FF2B5EF4-FFF2-40B4-BE49-F238E27FC236}">
                <a16:creationId xmlns:a16="http://schemas.microsoft.com/office/drawing/2014/main" id="{B74DAF57-171B-4D38-9A29-42CF424C7849}"/>
              </a:ext>
            </a:extLst>
          </p:cNvPr>
          <p:cNvCxnSpPr>
            <a:cxnSpLocks/>
          </p:cNvCxnSpPr>
          <p:nvPr/>
        </p:nvCxnSpPr>
        <p:spPr>
          <a:xfrm flipH="1">
            <a:off x="5486399" y="1172818"/>
            <a:ext cx="82163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9146350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2D1793-FCBE-4819-9823-612A84241321}"/>
              </a:ext>
            </a:extLst>
          </p:cNvPr>
          <p:cNvSpPr txBox="1"/>
          <p:nvPr/>
        </p:nvSpPr>
        <p:spPr>
          <a:xfrm>
            <a:off x="225287" y="318052"/>
            <a:ext cx="11542643" cy="1323439"/>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What is the mass of an original 5.60-gram sample of iron-53 that remains unchanged after 25.53 minutes?</a:t>
            </a:r>
          </a:p>
        </p:txBody>
      </p:sp>
    </p:spTree>
    <p:extLst>
      <p:ext uri="{BB962C8B-B14F-4D97-AF65-F5344CB8AC3E}">
        <p14:creationId xmlns:p14="http://schemas.microsoft.com/office/powerpoint/2010/main" val="353452209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2D1793-FCBE-4819-9823-612A84241321}"/>
              </a:ext>
            </a:extLst>
          </p:cNvPr>
          <p:cNvSpPr txBox="1"/>
          <p:nvPr/>
        </p:nvSpPr>
        <p:spPr>
          <a:xfrm>
            <a:off x="225287" y="318052"/>
            <a:ext cx="11542643" cy="2554545"/>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What is the mass of an original 5.60-gram sample of iron-53 that remains unchanged after 25.53 minutes?</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cxnSp>
        <p:nvCxnSpPr>
          <p:cNvPr id="4" name="Straight Connector 3">
            <a:extLst>
              <a:ext uri="{FF2B5EF4-FFF2-40B4-BE49-F238E27FC236}">
                <a16:creationId xmlns:a16="http://schemas.microsoft.com/office/drawing/2014/main" id="{FA80948A-E7F9-45E8-8A96-D71AB30AB854}"/>
              </a:ext>
            </a:extLst>
          </p:cNvPr>
          <p:cNvCxnSpPr/>
          <p:nvPr/>
        </p:nvCxnSpPr>
        <p:spPr>
          <a:xfrm>
            <a:off x="781878" y="2637183"/>
            <a:ext cx="0" cy="1126434"/>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Arrow Connector 5">
            <a:extLst>
              <a:ext uri="{FF2B5EF4-FFF2-40B4-BE49-F238E27FC236}">
                <a16:creationId xmlns:a16="http://schemas.microsoft.com/office/drawing/2014/main" id="{DA33E067-BBC0-4C71-A7C9-5C776D8BDAAF}"/>
              </a:ext>
            </a:extLst>
          </p:cNvPr>
          <p:cNvCxnSpPr/>
          <p:nvPr/>
        </p:nvCxnSpPr>
        <p:spPr>
          <a:xfrm>
            <a:off x="781878" y="3207026"/>
            <a:ext cx="1024393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AB586427-7F48-4253-B930-02FDB5D49AAE}"/>
              </a:ext>
            </a:extLst>
          </p:cNvPr>
          <p:cNvCxnSpPr/>
          <p:nvPr/>
        </p:nvCxnSpPr>
        <p:spPr>
          <a:xfrm>
            <a:off x="2471530" y="2637183"/>
            <a:ext cx="0" cy="1126434"/>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26BC67C8-A2BA-406D-80F6-1801ED13BC48}"/>
              </a:ext>
            </a:extLst>
          </p:cNvPr>
          <p:cNvCxnSpPr/>
          <p:nvPr/>
        </p:nvCxnSpPr>
        <p:spPr>
          <a:xfrm>
            <a:off x="4121425" y="2637183"/>
            <a:ext cx="0" cy="1126434"/>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D3395D0A-ADF3-41C0-873A-43F6454F65B2}"/>
              </a:ext>
            </a:extLst>
          </p:cNvPr>
          <p:cNvCxnSpPr/>
          <p:nvPr/>
        </p:nvCxnSpPr>
        <p:spPr>
          <a:xfrm>
            <a:off x="5996608" y="2643809"/>
            <a:ext cx="0" cy="1126434"/>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5B15719D-B578-4F35-A47D-8509434AD8F8}"/>
              </a:ext>
            </a:extLst>
          </p:cNvPr>
          <p:cNvCxnSpPr/>
          <p:nvPr/>
        </p:nvCxnSpPr>
        <p:spPr>
          <a:xfrm>
            <a:off x="7752521" y="2637183"/>
            <a:ext cx="0" cy="1126434"/>
          </a:xfrm>
          <a:prstGeom prst="line">
            <a:avLst/>
          </a:prstGeom>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D6247CF0-6A6D-4ACA-8D37-7CED726529AD}"/>
              </a:ext>
            </a:extLst>
          </p:cNvPr>
          <p:cNvSpPr txBox="1"/>
          <p:nvPr/>
        </p:nvSpPr>
        <p:spPr>
          <a:xfrm>
            <a:off x="357809" y="2054087"/>
            <a:ext cx="10880030" cy="369332"/>
          </a:xfrm>
          <a:prstGeom prst="rect">
            <a:avLst/>
          </a:prstGeom>
          <a:noFill/>
        </p:spPr>
        <p:txBody>
          <a:bodyPr wrap="square" rtlCol="0">
            <a:spAutoFit/>
          </a:bodyPr>
          <a:lstStyle/>
          <a:p>
            <a:r>
              <a:rPr lang="en-US" dirty="0"/>
              <a:t>   5.60                        2.80 g                    1.40 </a:t>
            </a:r>
            <a:r>
              <a:rPr lang="en-US" dirty="0">
                <a:solidFill>
                  <a:srgbClr val="002060"/>
                </a:solidFill>
              </a:rPr>
              <a:t>g                         0.70 g                      </a:t>
            </a:r>
            <a:r>
              <a:rPr lang="en-US" dirty="0"/>
              <a:t>0.35 g</a:t>
            </a:r>
          </a:p>
        </p:txBody>
      </p:sp>
      <p:sp>
        <p:nvSpPr>
          <p:cNvPr id="3" name="TextBox 2">
            <a:extLst>
              <a:ext uri="{FF2B5EF4-FFF2-40B4-BE49-F238E27FC236}">
                <a16:creationId xmlns:a16="http://schemas.microsoft.com/office/drawing/2014/main" id="{8A9F8B57-182D-4B67-A8B4-62F71D8D10D5}"/>
              </a:ext>
            </a:extLst>
          </p:cNvPr>
          <p:cNvSpPr txBox="1"/>
          <p:nvPr/>
        </p:nvSpPr>
        <p:spPr>
          <a:xfrm>
            <a:off x="119270" y="4608632"/>
            <a:ext cx="11648658" cy="1754326"/>
          </a:xfrm>
          <a:prstGeom prst="rect">
            <a:avLst/>
          </a:prstGeom>
          <a:noFill/>
        </p:spPr>
        <p:txBody>
          <a:bodyPr wrap="square" rtlCol="0">
            <a:spAutoFit/>
          </a:bodyPr>
          <a:lstStyle/>
          <a:p>
            <a:r>
              <a:rPr lang="en-US" sz="3600" dirty="0">
                <a:solidFill>
                  <a:srgbClr val="0000FF"/>
                </a:solidFill>
              </a:rPr>
              <a:t>This is the first step</a:t>
            </a:r>
            <a:r>
              <a:rPr lang="en-US" sz="3600" dirty="0">
                <a:solidFill>
                  <a:srgbClr val="FF0000"/>
                </a:solidFill>
              </a:rPr>
              <a:t>, set up your T-Chart.  If you try to do this in your head, or some scribbly way, you will get it wrong.  </a:t>
            </a:r>
            <a:br>
              <a:rPr lang="en-US" sz="3600" dirty="0">
                <a:solidFill>
                  <a:srgbClr val="FF0000"/>
                </a:solidFill>
              </a:rPr>
            </a:br>
            <a:r>
              <a:rPr lang="en-US" sz="3600" dirty="0">
                <a:solidFill>
                  <a:srgbClr val="FF0000"/>
                </a:solidFill>
              </a:rPr>
              <a:t>Do it right, get it right.  </a:t>
            </a:r>
          </a:p>
        </p:txBody>
      </p:sp>
    </p:spTree>
    <p:extLst>
      <p:ext uri="{BB962C8B-B14F-4D97-AF65-F5344CB8AC3E}">
        <p14:creationId xmlns:p14="http://schemas.microsoft.com/office/powerpoint/2010/main" val="375139636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2D1793-FCBE-4819-9823-612A84241321}"/>
              </a:ext>
            </a:extLst>
          </p:cNvPr>
          <p:cNvSpPr txBox="1"/>
          <p:nvPr/>
        </p:nvSpPr>
        <p:spPr>
          <a:xfrm>
            <a:off x="225287" y="318052"/>
            <a:ext cx="11542643" cy="2554545"/>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What is the mass of an original 5.60-gram sample of iron-53 that remains unchanged after 25.53 minutes?</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cxnSp>
        <p:nvCxnSpPr>
          <p:cNvPr id="4" name="Straight Connector 3">
            <a:extLst>
              <a:ext uri="{FF2B5EF4-FFF2-40B4-BE49-F238E27FC236}">
                <a16:creationId xmlns:a16="http://schemas.microsoft.com/office/drawing/2014/main" id="{FA80948A-E7F9-45E8-8A96-D71AB30AB854}"/>
              </a:ext>
            </a:extLst>
          </p:cNvPr>
          <p:cNvCxnSpPr/>
          <p:nvPr/>
        </p:nvCxnSpPr>
        <p:spPr>
          <a:xfrm>
            <a:off x="781878" y="2637183"/>
            <a:ext cx="0" cy="1126434"/>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Arrow Connector 5">
            <a:extLst>
              <a:ext uri="{FF2B5EF4-FFF2-40B4-BE49-F238E27FC236}">
                <a16:creationId xmlns:a16="http://schemas.microsoft.com/office/drawing/2014/main" id="{DA33E067-BBC0-4C71-A7C9-5C776D8BDAAF}"/>
              </a:ext>
            </a:extLst>
          </p:cNvPr>
          <p:cNvCxnSpPr/>
          <p:nvPr/>
        </p:nvCxnSpPr>
        <p:spPr>
          <a:xfrm>
            <a:off x="781878" y="3207026"/>
            <a:ext cx="1024393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AB586427-7F48-4253-B930-02FDB5D49AAE}"/>
              </a:ext>
            </a:extLst>
          </p:cNvPr>
          <p:cNvCxnSpPr/>
          <p:nvPr/>
        </p:nvCxnSpPr>
        <p:spPr>
          <a:xfrm>
            <a:off x="2471530" y="2637183"/>
            <a:ext cx="0" cy="1126434"/>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26BC67C8-A2BA-406D-80F6-1801ED13BC48}"/>
              </a:ext>
            </a:extLst>
          </p:cNvPr>
          <p:cNvCxnSpPr/>
          <p:nvPr/>
        </p:nvCxnSpPr>
        <p:spPr>
          <a:xfrm>
            <a:off x="4121425" y="2637183"/>
            <a:ext cx="0" cy="1126434"/>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D3395D0A-ADF3-41C0-873A-43F6454F65B2}"/>
              </a:ext>
            </a:extLst>
          </p:cNvPr>
          <p:cNvCxnSpPr/>
          <p:nvPr/>
        </p:nvCxnSpPr>
        <p:spPr>
          <a:xfrm>
            <a:off x="5996608" y="2643809"/>
            <a:ext cx="0" cy="1126434"/>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5B15719D-B578-4F35-A47D-8509434AD8F8}"/>
              </a:ext>
            </a:extLst>
          </p:cNvPr>
          <p:cNvCxnSpPr/>
          <p:nvPr/>
        </p:nvCxnSpPr>
        <p:spPr>
          <a:xfrm>
            <a:off x="7752521" y="2637183"/>
            <a:ext cx="0" cy="1126434"/>
          </a:xfrm>
          <a:prstGeom prst="line">
            <a:avLst/>
          </a:prstGeom>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D6247CF0-6A6D-4ACA-8D37-7CED726529AD}"/>
              </a:ext>
            </a:extLst>
          </p:cNvPr>
          <p:cNvSpPr txBox="1"/>
          <p:nvPr/>
        </p:nvSpPr>
        <p:spPr>
          <a:xfrm>
            <a:off x="357809" y="2054087"/>
            <a:ext cx="10880030" cy="369332"/>
          </a:xfrm>
          <a:prstGeom prst="rect">
            <a:avLst/>
          </a:prstGeom>
          <a:noFill/>
        </p:spPr>
        <p:txBody>
          <a:bodyPr wrap="square" rtlCol="0">
            <a:spAutoFit/>
          </a:bodyPr>
          <a:lstStyle/>
          <a:p>
            <a:r>
              <a:rPr lang="en-US" dirty="0"/>
              <a:t>   5.60                        2.80 g                    1.40 g                         </a:t>
            </a:r>
            <a:r>
              <a:rPr lang="en-US" b="1" dirty="0">
                <a:solidFill>
                  <a:srgbClr val="FF0000"/>
                </a:solidFill>
              </a:rPr>
              <a:t>0.70 g</a:t>
            </a:r>
            <a:r>
              <a:rPr lang="en-US" dirty="0"/>
              <a:t>                      0.35 g</a:t>
            </a:r>
          </a:p>
        </p:txBody>
      </p:sp>
      <p:sp>
        <p:nvSpPr>
          <p:cNvPr id="14" name="TextBox 13">
            <a:extLst>
              <a:ext uri="{FF2B5EF4-FFF2-40B4-BE49-F238E27FC236}">
                <a16:creationId xmlns:a16="http://schemas.microsoft.com/office/drawing/2014/main" id="{B0ABA0FB-5C95-4560-9A34-75BCE121792C}"/>
              </a:ext>
            </a:extLst>
          </p:cNvPr>
          <p:cNvSpPr txBox="1"/>
          <p:nvPr/>
        </p:nvSpPr>
        <p:spPr>
          <a:xfrm>
            <a:off x="424070" y="3770243"/>
            <a:ext cx="10349943" cy="646331"/>
          </a:xfrm>
          <a:prstGeom prst="rect">
            <a:avLst/>
          </a:prstGeom>
          <a:noFill/>
        </p:spPr>
        <p:txBody>
          <a:bodyPr wrap="square" rtlCol="0">
            <a:spAutoFit/>
          </a:bodyPr>
          <a:lstStyle/>
          <a:p>
            <a:r>
              <a:rPr lang="en-US" dirty="0"/>
              <a:t> START                     1 HL                         2 HL                            3 HL                          4 HL</a:t>
            </a:r>
          </a:p>
          <a:p>
            <a:r>
              <a:rPr lang="en-US" dirty="0"/>
              <a:t>Time 0                   8.51 min               17.02 min                   </a:t>
            </a:r>
            <a:r>
              <a:rPr lang="en-US" dirty="0">
                <a:solidFill>
                  <a:srgbClr val="FF0000"/>
                </a:solidFill>
              </a:rPr>
              <a:t>25.53 min</a:t>
            </a:r>
          </a:p>
        </p:txBody>
      </p:sp>
      <p:sp>
        <p:nvSpPr>
          <p:cNvPr id="15" name="TextBox 14">
            <a:extLst>
              <a:ext uri="{FF2B5EF4-FFF2-40B4-BE49-F238E27FC236}">
                <a16:creationId xmlns:a16="http://schemas.microsoft.com/office/drawing/2014/main" id="{4B35280E-430D-41A1-9A87-19D5EEAC5EBF}"/>
              </a:ext>
            </a:extLst>
          </p:cNvPr>
          <p:cNvSpPr txBox="1"/>
          <p:nvPr/>
        </p:nvSpPr>
        <p:spPr>
          <a:xfrm>
            <a:off x="530082" y="5181600"/>
            <a:ext cx="10866788" cy="1569660"/>
          </a:xfrm>
          <a:prstGeom prst="rect">
            <a:avLst/>
          </a:prstGeom>
          <a:noFill/>
        </p:spPr>
        <p:txBody>
          <a:bodyPr wrap="square" rtlCol="0">
            <a:spAutoFit/>
          </a:bodyPr>
          <a:lstStyle/>
          <a:p>
            <a:r>
              <a:rPr lang="en-US" sz="3200" dirty="0">
                <a:solidFill>
                  <a:srgbClr val="FF0000"/>
                </a:solidFill>
              </a:rPr>
              <a:t>Each half life of this stuff is 8.51 minutes according to table N.  Fill in the times on the bottom, until you get to 25.53 minutes and see.  </a:t>
            </a:r>
            <a:r>
              <a:rPr lang="en-US" sz="3200" dirty="0">
                <a:solidFill>
                  <a:srgbClr val="002060"/>
                </a:solidFill>
              </a:rPr>
              <a:t>The T-chart shows that 0.70 is left unchanged.  </a:t>
            </a:r>
          </a:p>
        </p:txBody>
      </p:sp>
      <p:sp>
        <p:nvSpPr>
          <p:cNvPr id="3" name="Oval 2">
            <a:extLst>
              <a:ext uri="{FF2B5EF4-FFF2-40B4-BE49-F238E27FC236}">
                <a16:creationId xmlns:a16="http://schemas.microsoft.com/office/drawing/2014/main" id="{1D0785E2-7D0B-49B6-A5EA-92CEA570D829}"/>
              </a:ext>
            </a:extLst>
          </p:cNvPr>
          <p:cNvSpPr/>
          <p:nvPr/>
        </p:nvSpPr>
        <p:spPr>
          <a:xfrm>
            <a:off x="5115340" y="1749287"/>
            <a:ext cx="1881805" cy="3097883"/>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38100">
                <a:solidFill>
                  <a:schemeClr val="tx1"/>
                </a:solidFill>
              </a:ln>
            </a:endParaRPr>
          </a:p>
        </p:txBody>
      </p:sp>
    </p:spTree>
    <p:extLst>
      <p:ext uri="{BB962C8B-B14F-4D97-AF65-F5344CB8AC3E}">
        <p14:creationId xmlns:p14="http://schemas.microsoft.com/office/powerpoint/2010/main" val="104027547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90D93B5-79DC-4DF4-8D3B-19ED3A3616D7}"/>
              </a:ext>
            </a:extLst>
          </p:cNvPr>
          <p:cNvGraphicFramePr>
            <a:graphicFrameLocks noGrp="1"/>
          </p:cNvGraphicFramePr>
          <p:nvPr>
            <p:extLst>
              <p:ext uri="{D42A27DB-BD31-4B8C-83A1-F6EECF244321}">
                <p14:modId xmlns:p14="http://schemas.microsoft.com/office/powerpoint/2010/main" val="1061476689"/>
              </p:ext>
            </p:extLst>
          </p:nvPr>
        </p:nvGraphicFramePr>
        <p:xfrm>
          <a:off x="1276625" y="401614"/>
          <a:ext cx="9020312" cy="6255582"/>
        </p:xfrm>
        <a:graphic>
          <a:graphicData uri="http://schemas.openxmlformats.org/drawingml/2006/table">
            <a:tbl>
              <a:tblPr firstRow="1" bandRow="1">
                <a:tableStyleId>{5C22544A-7EE6-4342-B048-85BDC9FD1C3A}</a:tableStyleId>
              </a:tblPr>
              <a:tblGrid>
                <a:gridCol w="2255078">
                  <a:extLst>
                    <a:ext uri="{9D8B030D-6E8A-4147-A177-3AD203B41FA5}">
                      <a16:colId xmlns:a16="http://schemas.microsoft.com/office/drawing/2014/main" val="1180773269"/>
                    </a:ext>
                  </a:extLst>
                </a:gridCol>
                <a:gridCol w="2255078">
                  <a:extLst>
                    <a:ext uri="{9D8B030D-6E8A-4147-A177-3AD203B41FA5}">
                      <a16:colId xmlns:a16="http://schemas.microsoft.com/office/drawing/2014/main" val="2795330067"/>
                    </a:ext>
                  </a:extLst>
                </a:gridCol>
                <a:gridCol w="2255078">
                  <a:extLst>
                    <a:ext uri="{9D8B030D-6E8A-4147-A177-3AD203B41FA5}">
                      <a16:colId xmlns:a16="http://schemas.microsoft.com/office/drawing/2014/main" val="3237233867"/>
                    </a:ext>
                  </a:extLst>
                </a:gridCol>
                <a:gridCol w="2255078">
                  <a:extLst>
                    <a:ext uri="{9D8B030D-6E8A-4147-A177-3AD203B41FA5}">
                      <a16:colId xmlns:a16="http://schemas.microsoft.com/office/drawing/2014/main" val="204346782"/>
                    </a:ext>
                  </a:extLst>
                </a:gridCol>
              </a:tblGrid>
              <a:tr h="1042597">
                <a:tc gridSpan="4">
                  <a:txBody>
                    <a:bodyPr/>
                    <a:lstStyle/>
                    <a:p>
                      <a:pPr algn="ctr"/>
                      <a:r>
                        <a:rPr lang="en-US" dirty="0">
                          <a:solidFill>
                            <a:srgbClr val="002060"/>
                          </a:solidFill>
                          <a:latin typeface="Times New Roman" panose="02020603050405020304" pitchFamily="18" charset="0"/>
                          <a:cs typeface="Times New Roman" panose="02020603050405020304" pitchFamily="18" charset="0"/>
                        </a:rPr>
                        <a:t>For each radioisotope at left, show the decay mode and the daughter nuclei that forms.  </a:t>
                      </a:r>
                    </a:p>
                    <a:p>
                      <a:pPr algn="l"/>
                      <a:endParaRPr lang="en-US" dirty="0">
                        <a:solidFill>
                          <a:srgbClr val="002060"/>
                        </a:solidFill>
                        <a:latin typeface="Times New Roman" panose="02020603050405020304" pitchFamily="18" charset="0"/>
                        <a:cs typeface="Times New Roman" panose="02020603050405020304" pitchFamily="18" charset="0"/>
                      </a:endParaRPr>
                    </a:p>
                    <a:p>
                      <a:pPr algn="l"/>
                      <a:r>
                        <a:rPr lang="en-US" dirty="0">
                          <a:solidFill>
                            <a:srgbClr val="002060"/>
                          </a:solidFill>
                          <a:latin typeface="Times New Roman" panose="02020603050405020304" pitchFamily="18" charset="0"/>
                          <a:cs typeface="Times New Roman" panose="02020603050405020304" pitchFamily="18" charset="0"/>
                        </a:rPr>
                        <a:t>       Radioisotope            Show proper form   →  then decay particle   +     daughter nuclei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9076645"/>
                  </a:ext>
                </a:extLst>
              </a:tr>
              <a:tr h="1042597">
                <a:tc>
                  <a:txBody>
                    <a:bodyPr/>
                    <a:lstStyle/>
                    <a:p>
                      <a:pPr algn="ctr"/>
                      <a:r>
                        <a:rPr lang="en-US" sz="3600" dirty="0">
                          <a:solidFill>
                            <a:srgbClr val="002060"/>
                          </a:solidFill>
                          <a:latin typeface="Times New Roman" panose="02020603050405020304" pitchFamily="18" charset="0"/>
                          <a:cs typeface="Times New Roman" panose="02020603050405020304" pitchFamily="18" charset="0"/>
                        </a:rPr>
                        <a:t>Au-198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519861"/>
                  </a:ext>
                </a:extLst>
              </a:tr>
              <a:tr h="1042597">
                <a:tc>
                  <a:txBody>
                    <a:bodyPr/>
                    <a:lstStyle/>
                    <a:p>
                      <a:pPr algn="ctr"/>
                      <a:r>
                        <a:rPr lang="en-US" sz="3600" dirty="0">
                          <a:solidFill>
                            <a:srgbClr val="002060"/>
                          </a:solidFill>
                          <a:latin typeface="Times New Roman" panose="02020603050405020304" pitchFamily="18" charset="0"/>
                          <a:cs typeface="Times New Roman" panose="02020603050405020304" pitchFamily="18" charset="0"/>
                        </a:rPr>
                        <a:t>Fe-53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1938446"/>
                  </a:ext>
                </a:extLst>
              </a:tr>
              <a:tr h="1042597">
                <a:tc>
                  <a:txBody>
                    <a:bodyPr/>
                    <a:lstStyle/>
                    <a:p>
                      <a:pPr algn="ctr"/>
                      <a:r>
                        <a:rPr lang="en-US" sz="3600" dirty="0">
                          <a:solidFill>
                            <a:srgbClr val="002060"/>
                          </a:solidFill>
                          <a:latin typeface="Times New Roman" panose="02020603050405020304" pitchFamily="18" charset="0"/>
                          <a:cs typeface="Times New Roman" panose="02020603050405020304" pitchFamily="18" charset="0"/>
                        </a:rPr>
                        <a:t>U-235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1028983"/>
                  </a:ext>
                </a:extLst>
              </a:tr>
              <a:tr h="1042597">
                <a:tc>
                  <a:txBody>
                    <a:bodyPr/>
                    <a:lstStyle/>
                    <a:p>
                      <a:pPr algn="ctr"/>
                      <a:r>
                        <a:rPr lang="en-US" sz="3600" dirty="0">
                          <a:solidFill>
                            <a:srgbClr val="002060"/>
                          </a:solidFill>
                          <a:latin typeface="Times New Roman" panose="02020603050405020304" pitchFamily="18" charset="0"/>
                          <a:cs typeface="Times New Roman" panose="02020603050405020304" pitchFamily="18" charset="0"/>
                        </a:rPr>
                        <a:t>Ne-19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9284712"/>
                  </a:ext>
                </a:extLst>
              </a:tr>
              <a:tr h="1042597">
                <a:tc>
                  <a:txBody>
                    <a:bodyPr/>
                    <a:lstStyle/>
                    <a:p>
                      <a:pPr algn="ctr"/>
                      <a:r>
                        <a:rPr lang="en-US" sz="3600" dirty="0">
                          <a:solidFill>
                            <a:srgbClr val="002060"/>
                          </a:solidFill>
                          <a:latin typeface="Times New Roman" panose="02020603050405020304" pitchFamily="18" charset="0"/>
                          <a:cs typeface="Times New Roman" panose="02020603050405020304" pitchFamily="18" charset="0"/>
                        </a:rPr>
                        <a:t>Cs-137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8259345"/>
                  </a:ext>
                </a:extLst>
              </a:tr>
            </a:tbl>
          </a:graphicData>
        </a:graphic>
      </p:graphicFrame>
      <p:sp>
        <p:nvSpPr>
          <p:cNvPr id="3" name="TextBox 2">
            <a:extLst>
              <a:ext uri="{FF2B5EF4-FFF2-40B4-BE49-F238E27FC236}">
                <a16:creationId xmlns:a16="http://schemas.microsoft.com/office/drawing/2014/main" id="{FA3A1634-C35E-4964-8B51-C5E9C30016A9}"/>
              </a:ext>
            </a:extLst>
          </p:cNvPr>
          <p:cNvSpPr txBox="1"/>
          <p:nvPr/>
        </p:nvSpPr>
        <p:spPr>
          <a:xfrm>
            <a:off x="3697357" y="1683026"/>
            <a:ext cx="808382" cy="646331"/>
          </a:xfrm>
          <a:prstGeom prst="rect">
            <a:avLst/>
          </a:prstGeom>
          <a:noFill/>
        </p:spPr>
        <p:txBody>
          <a:bodyPr wrap="square" rtlCol="0">
            <a:spAutoFit/>
          </a:bodyPr>
          <a:lstStyle/>
          <a:p>
            <a:pPr algn="r"/>
            <a:r>
              <a:rPr lang="en-US" dirty="0"/>
              <a:t>198</a:t>
            </a:r>
            <a:br>
              <a:rPr lang="en-US" dirty="0"/>
            </a:br>
            <a:r>
              <a:rPr lang="en-US" dirty="0"/>
              <a:t>79</a:t>
            </a:r>
          </a:p>
        </p:txBody>
      </p:sp>
      <p:sp>
        <p:nvSpPr>
          <p:cNvPr id="4" name="TextBox 3">
            <a:extLst>
              <a:ext uri="{FF2B5EF4-FFF2-40B4-BE49-F238E27FC236}">
                <a16:creationId xmlns:a16="http://schemas.microsoft.com/office/drawing/2014/main" id="{064DACBA-6D3E-46C9-9385-38847BB22474}"/>
              </a:ext>
            </a:extLst>
          </p:cNvPr>
          <p:cNvSpPr txBox="1"/>
          <p:nvPr/>
        </p:nvSpPr>
        <p:spPr>
          <a:xfrm>
            <a:off x="4359965" y="1608219"/>
            <a:ext cx="808382" cy="707886"/>
          </a:xfrm>
          <a:prstGeom prst="rect">
            <a:avLst/>
          </a:prstGeom>
          <a:noFill/>
        </p:spPr>
        <p:txBody>
          <a:bodyPr wrap="square" rtlCol="0">
            <a:spAutoFit/>
          </a:bodyPr>
          <a:lstStyle/>
          <a:p>
            <a:r>
              <a:rPr lang="en-US" sz="4000" dirty="0"/>
              <a:t>Au</a:t>
            </a:r>
          </a:p>
        </p:txBody>
      </p:sp>
      <p:cxnSp>
        <p:nvCxnSpPr>
          <p:cNvPr id="6" name="Straight Arrow Connector 5">
            <a:extLst>
              <a:ext uri="{FF2B5EF4-FFF2-40B4-BE49-F238E27FC236}">
                <a16:creationId xmlns:a16="http://schemas.microsoft.com/office/drawing/2014/main" id="{87AE5189-9381-49E5-8B73-EE2985BA1A12}"/>
              </a:ext>
            </a:extLst>
          </p:cNvPr>
          <p:cNvCxnSpPr>
            <a:cxnSpLocks/>
          </p:cNvCxnSpPr>
          <p:nvPr/>
        </p:nvCxnSpPr>
        <p:spPr>
          <a:xfrm>
            <a:off x="5062330" y="1963002"/>
            <a:ext cx="927653"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7FCA9351-5AB3-48EF-87B3-64B97A97579E}"/>
              </a:ext>
            </a:extLst>
          </p:cNvPr>
          <p:cNvSpPr txBox="1"/>
          <p:nvPr/>
        </p:nvSpPr>
        <p:spPr>
          <a:xfrm>
            <a:off x="5989983" y="1683026"/>
            <a:ext cx="808382" cy="646331"/>
          </a:xfrm>
          <a:prstGeom prst="rect">
            <a:avLst/>
          </a:prstGeom>
          <a:noFill/>
        </p:spPr>
        <p:txBody>
          <a:bodyPr wrap="square" rtlCol="0">
            <a:spAutoFit/>
          </a:bodyPr>
          <a:lstStyle/>
          <a:p>
            <a:pPr algn="r"/>
            <a:r>
              <a:rPr lang="en-US" dirty="0"/>
              <a:t>0</a:t>
            </a:r>
            <a:br>
              <a:rPr lang="en-US" dirty="0"/>
            </a:br>
            <a:r>
              <a:rPr lang="en-US" dirty="0"/>
              <a:t>-1</a:t>
            </a:r>
          </a:p>
        </p:txBody>
      </p:sp>
      <p:sp>
        <p:nvSpPr>
          <p:cNvPr id="10" name="TextBox 9">
            <a:extLst>
              <a:ext uri="{FF2B5EF4-FFF2-40B4-BE49-F238E27FC236}">
                <a16:creationId xmlns:a16="http://schemas.microsoft.com/office/drawing/2014/main" id="{0D810E3D-D102-44B1-803E-543F4E1CB9DA}"/>
              </a:ext>
            </a:extLst>
          </p:cNvPr>
          <p:cNvSpPr txBox="1"/>
          <p:nvPr/>
        </p:nvSpPr>
        <p:spPr>
          <a:xfrm>
            <a:off x="6698971" y="1605193"/>
            <a:ext cx="1146316" cy="707886"/>
          </a:xfrm>
          <a:prstGeom prst="rect">
            <a:avLst/>
          </a:prstGeom>
          <a:noFill/>
        </p:spPr>
        <p:txBody>
          <a:bodyPr wrap="square" rtlCol="0">
            <a:spAutoFit/>
          </a:bodyPr>
          <a:lstStyle/>
          <a:p>
            <a:r>
              <a:rPr lang="en-US" sz="4000" dirty="0"/>
              <a:t>e   +</a:t>
            </a:r>
          </a:p>
        </p:txBody>
      </p:sp>
      <p:sp>
        <p:nvSpPr>
          <p:cNvPr id="11" name="TextBox 10">
            <a:extLst>
              <a:ext uri="{FF2B5EF4-FFF2-40B4-BE49-F238E27FC236}">
                <a16:creationId xmlns:a16="http://schemas.microsoft.com/office/drawing/2014/main" id="{291274D8-3475-466F-84F9-F5FE537D1ED8}"/>
              </a:ext>
            </a:extLst>
          </p:cNvPr>
          <p:cNvSpPr txBox="1"/>
          <p:nvPr/>
        </p:nvSpPr>
        <p:spPr>
          <a:xfrm>
            <a:off x="7858539" y="1683866"/>
            <a:ext cx="808382" cy="646331"/>
          </a:xfrm>
          <a:prstGeom prst="rect">
            <a:avLst/>
          </a:prstGeom>
          <a:noFill/>
        </p:spPr>
        <p:txBody>
          <a:bodyPr wrap="square" rtlCol="0">
            <a:spAutoFit/>
          </a:bodyPr>
          <a:lstStyle/>
          <a:p>
            <a:pPr algn="r"/>
            <a:r>
              <a:rPr lang="en-US" dirty="0"/>
              <a:t>198</a:t>
            </a:r>
            <a:br>
              <a:rPr lang="en-US" dirty="0"/>
            </a:br>
            <a:r>
              <a:rPr lang="en-US" dirty="0"/>
              <a:t>80</a:t>
            </a:r>
          </a:p>
        </p:txBody>
      </p:sp>
      <p:sp>
        <p:nvSpPr>
          <p:cNvPr id="12" name="TextBox 11">
            <a:extLst>
              <a:ext uri="{FF2B5EF4-FFF2-40B4-BE49-F238E27FC236}">
                <a16:creationId xmlns:a16="http://schemas.microsoft.com/office/drawing/2014/main" id="{F54605A7-B24F-4630-9811-B7E6ADCBB833}"/>
              </a:ext>
            </a:extLst>
          </p:cNvPr>
          <p:cNvSpPr txBox="1"/>
          <p:nvPr/>
        </p:nvSpPr>
        <p:spPr>
          <a:xfrm>
            <a:off x="8521147" y="1609059"/>
            <a:ext cx="808382" cy="707886"/>
          </a:xfrm>
          <a:prstGeom prst="rect">
            <a:avLst/>
          </a:prstGeom>
          <a:noFill/>
        </p:spPr>
        <p:txBody>
          <a:bodyPr wrap="square" rtlCol="0">
            <a:spAutoFit/>
          </a:bodyPr>
          <a:lstStyle/>
          <a:p>
            <a:r>
              <a:rPr lang="en-US" sz="4000" dirty="0"/>
              <a:t>Hg</a:t>
            </a:r>
          </a:p>
        </p:txBody>
      </p:sp>
    </p:spTree>
    <p:extLst>
      <p:ext uri="{BB962C8B-B14F-4D97-AF65-F5344CB8AC3E}">
        <p14:creationId xmlns:p14="http://schemas.microsoft.com/office/powerpoint/2010/main" val="359892626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90D93B5-79DC-4DF4-8D3B-19ED3A3616D7}"/>
              </a:ext>
            </a:extLst>
          </p:cNvPr>
          <p:cNvGraphicFramePr>
            <a:graphicFrameLocks noGrp="1"/>
          </p:cNvGraphicFramePr>
          <p:nvPr>
            <p:extLst>
              <p:ext uri="{D42A27DB-BD31-4B8C-83A1-F6EECF244321}">
                <p14:modId xmlns:p14="http://schemas.microsoft.com/office/powerpoint/2010/main" val="2571784597"/>
              </p:ext>
            </p:extLst>
          </p:nvPr>
        </p:nvGraphicFramePr>
        <p:xfrm>
          <a:off x="1276625" y="401614"/>
          <a:ext cx="9020312" cy="6255582"/>
        </p:xfrm>
        <a:graphic>
          <a:graphicData uri="http://schemas.openxmlformats.org/drawingml/2006/table">
            <a:tbl>
              <a:tblPr firstRow="1" bandRow="1">
                <a:tableStyleId>{5C22544A-7EE6-4342-B048-85BDC9FD1C3A}</a:tableStyleId>
              </a:tblPr>
              <a:tblGrid>
                <a:gridCol w="2255078">
                  <a:extLst>
                    <a:ext uri="{9D8B030D-6E8A-4147-A177-3AD203B41FA5}">
                      <a16:colId xmlns:a16="http://schemas.microsoft.com/office/drawing/2014/main" val="1180773269"/>
                    </a:ext>
                  </a:extLst>
                </a:gridCol>
                <a:gridCol w="2255078">
                  <a:extLst>
                    <a:ext uri="{9D8B030D-6E8A-4147-A177-3AD203B41FA5}">
                      <a16:colId xmlns:a16="http://schemas.microsoft.com/office/drawing/2014/main" val="2795330067"/>
                    </a:ext>
                  </a:extLst>
                </a:gridCol>
                <a:gridCol w="2255078">
                  <a:extLst>
                    <a:ext uri="{9D8B030D-6E8A-4147-A177-3AD203B41FA5}">
                      <a16:colId xmlns:a16="http://schemas.microsoft.com/office/drawing/2014/main" val="3237233867"/>
                    </a:ext>
                  </a:extLst>
                </a:gridCol>
                <a:gridCol w="2255078">
                  <a:extLst>
                    <a:ext uri="{9D8B030D-6E8A-4147-A177-3AD203B41FA5}">
                      <a16:colId xmlns:a16="http://schemas.microsoft.com/office/drawing/2014/main" val="204346782"/>
                    </a:ext>
                  </a:extLst>
                </a:gridCol>
              </a:tblGrid>
              <a:tr h="1042597">
                <a:tc gridSpan="4">
                  <a:txBody>
                    <a:bodyPr/>
                    <a:lstStyle/>
                    <a:p>
                      <a:pPr algn="ctr"/>
                      <a:r>
                        <a:rPr lang="en-US" dirty="0">
                          <a:solidFill>
                            <a:srgbClr val="002060"/>
                          </a:solidFill>
                          <a:latin typeface="Times New Roman" panose="02020603050405020304" pitchFamily="18" charset="0"/>
                          <a:cs typeface="Times New Roman" panose="02020603050405020304" pitchFamily="18" charset="0"/>
                        </a:rPr>
                        <a:t>For each radioisotope at left, show the decay mode and the daughter nuclei that forms.  </a:t>
                      </a:r>
                    </a:p>
                    <a:p>
                      <a:pPr algn="l"/>
                      <a:endParaRPr lang="en-US" dirty="0">
                        <a:solidFill>
                          <a:srgbClr val="002060"/>
                        </a:solidFill>
                        <a:latin typeface="Times New Roman" panose="02020603050405020304" pitchFamily="18" charset="0"/>
                        <a:cs typeface="Times New Roman" panose="02020603050405020304" pitchFamily="18" charset="0"/>
                      </a:endParaRPr>
                    </a:p>
                    <a:p>
                      <a:pPr algn="l"/>
                      <a:r>
                        <a:rPr lang="en-US" dirty="0">
                          <a:solidFill>
                            <a:srgbClr val="002060"/>
                          </a:solidFill>
                          <a:latin typeface="Times New Roman" panose="02020603050405020304" pitchFamily="18" charset="0"/>
                          <a:cs typeface="Times New Roman" panose="02020603050405020304" pitchFamily="18" charset="0"/>
                        </a:rPr>
                        <a:t>       Radioisotope            Show proper form   →  then decay particle   +     daughter nuclei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9076645"/>
                  </a:ext>
                </a:extLst>
              </a:tr>
              <a:tr h="1042597">
                <a:tc>
                  <a:txBody>
                    <a:bodyPr/>
                    <a:lstStyle/>
                    <a:p>
                      <a:pPr algn="ctr"/>
                      <a:r>
                        <a:rPr lang="en-US" sz="3600" dirty="0">
                          <a:solidFill>
                            <a:srgbClr val="002060"/>
                          </a:solidFill>
                          <a:latin typeface="Times New Roman" panose="02020603050405020304" pitchFamily="18" charset="0"/>
                          <a:cs typeface="Times New Roman" panose="02020603050405020304" pitchFamily="18" charset="0"/>
                        </a:rPr>
                        <a:t>Au-198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519861"/>
                  </a:ext>
                </a:extLst>
              </a:tr>
              <a:tr h="1042597">
                <a:tc>
                  <a:txBody>
                    <a:bodyPr/>
                    <a:lstStyle/>
                    <a:p>
                      <a:pPr algn="ctr"/>
                      <a:r>
                        <a:rPr lang="en-US" sz="3600" dirty="0">
                          <a:solidFill>
                            <a:srgbClr val="002060"/>
                          </a:solidFill>
                          <a:latin typeface="Times New Roman" panose="02020603050405020304" pitchFamily="18" charset="0"/>
                          <a:cs typeface="Times New Roman" panose="02020603050405020304" pitchFamily="18" charset="0"/>
                        </a:rPr>
                        <a:t>Fe-53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1938446"/>
                  </a:ext>
                </a:extLst>
              </a:tr>
              <a:tr h="1042597">
                <a:tc>
                  <a:txBody>
                    <a:bodyPr/>
                    <a:lstStyle/>
                    <a:p>
                      <a:pPr algn="ctr"/>
                      <a:r>
                        <a:rPr lang="en-US" sz="3600" dirty="0">
                          <a:solidFill>
                            <a:srgbClr val="002060"/>
                          </a:solidFill>
                          <a:latin typeface="Times New Roman" panose="02020603050405020304" pitchFamily="18" charset="0"/>
                          <a:cs typeface="Times New Roman" panose="02020603050405020304" pitchFamily="18" charset="0"/>
                        </a:rPr>
                        <a:t>U-235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1028983"/>
                  </a:ext>
                </a:extLst>
              </a:tr>
              <a:tr h="1042597">
                <a:tc>
                  <a:txBody>
                    <a:bodyPr/>
                    <a:lstStyle/>
                    <a:p>
                      <a:pPr algn="ctr"/>
                      <a:r>
                        <a:rPr lang="en-US" sz="3600" dirty="0">
                          <a:solidFill>
                            <a:srgbClr val="002060"/>
                          </a:solidFill>
                          <a:latin typeface="Times New Roman" panose="02020603050405020304" pitchFamily="18" charset="0"/>
                          <a:cs typeface="Times New Roman" panose="02020603050405020304" pitchFamily="18" charset="0"/>
                        </a:rPr>
                        <a:t>Ne-19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9284712"/>
                  </a:ext>
                </a:extLst>
              </a:tr>
              <a:tr h="1042597">
                <a:tc>
                  <a:txBody>
                    <a:bodyPr/>
                    <a:lstStyle/>
                    <a:p>
                      <a:pPr algn="ctr"/>
                      <a:r>
                        <a:rPr lang="en-US" sz="3600" dirty="0">
                          <a:solidFill>
                            <a:srgbClr val="002060"/>
                          </a:solidFill>
                          <a:latin typeface="Times New Roman" panose="02020603050405020304" pitchFamily="18" charset="0"/>
                          <a:cs typeface="Times New Roman" panose="02020603050405020304" pitchFamily="18" charset="0"/>
                        </a:rPr>
                        <a:t>Cs-137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rgbClr val="00206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8259345"/>
                  </a:ext>
                </a:extLst>
              </a:tr>
            </a:tbl>
          </a:graphicData>
        </a:graphic>
      </p:graphicFrame>
      <p:sp>
        <p:nvSpPr>
          <p:cNvPr id="3" name="TextBox 2">
            <a:extLst>
              <a:ext uri="{FF2B5EF4-FFF2-40B4-BE49-F238E27FC236}">
                <a16:creationId xmlns:a16="http://schemas.microsoft.com/office/drawing/2014/main" id="{FA3A1634-C35E-4964-8B51-C5E9C30016A9}"/>
              </a:ext>
            </a:extLst>
          </p:cNvPr>
          <p:cNvSpPr txBox="1"/>
          <p:nvPr/>
        </p:nvSpPr>
        <p:spPr>
          <a:xfrm>
            <a:off x="3697357" y="1683026"/>
            <a:ext cx="808382" cy="646331"/>
          </a:xfrm>
          <a:prstGeom prst="rect">
            <a:avLst/>
          </a:prstGeom>
          <a:noFill/>
        </p:spPr>
        <p:txBody>
          <a:bodyPr wrap="square" rtlCol="0">
            <a:spAutoFit/>
          </a:bodyPr>
          <a:lstStyle/>
          <a:p>
            <a:pPr algn="r"/>
            <a:r>
              <a:rPr lang="en-US" dirty="0"/>
              <a:t>198</a:t>
            </a:r>
            <a:br>
              <a:rPr lang="en-US" dirty="0"/>
            </a:br>
            <a:r>
              <a:rPr lang="en-US" dirty="0"/>
              <a:t>79</a:t>
            </a:r>
          </a:p>
        </p:txBody>
      </p:sp>
      <p:sp>
        <p:nvSpPr>
          <p:cNvPr id="4" name="TextBox 3">
            <a:extLst>
              <a:ext uri="{FF2B5EF4-FFF2-40B4-BE49-F238E27FC236}">
                <a16:creationId xmlns:a16="http://schemas.microsoft.com/office/drawing/2014/main" id="{064DACBA-6D3E-46C9-9385-38847BB22474}"/>
              </a:ext>
            </a:extLst>
          </p:cNvPr>
          <p:cNvSpPr txBox="1"/>
          <p:nvPr/>
        </p:nvSpPr>
        <p:spPr>
          <a:xfrm>
            <a:off x="4359965" y="1608219"/>
            <a:ext cx="808382" cy="707886"/>
          </a:xfrm>
          <a:prstGeom prst="rect">
            <a:avLst/>
          </a:prstGeom>
          <a:noFill/>
        </p:spPr>
        <p:txBody>
          <a:bodyPr wrap="square" rtlCol="0">
            <a:spAutoFit/>
          </a:bodyPr>
          <a:lstStyle/>
          <a:p>
            <a:r>
              <a:rPr lang="en-US" sz="4000" dirty="0"/>
              <a:t>Au</a:t>
            </a:r>
          </a:p>
        </p:txBody>
      </p:sp>
      <p:cxnSp>
        <p:nvCxnSpPr>
          <p:cNvPr id="6" name="Straight Arrow Connector 5">
            <a:extLst>
              <a:ext uri="{FF2B5EF4-FFF2-40B4-BE49-F238E27FC236}">
                <a16:creationId xmlns:a16="http://schemas.microsoft.com/office/drawing/2014/main" id="{87AE5189-9381-49E5-8B73-EE2985BA1A12}"/>
              </a:ext>
            </a:extLst>
          </p:cNvPr>
          <p:cNvCxnSpPr>
            <a:cxnSpLocks/>
          </p:cNvCxnSpPr>
          <p:nvPr/>
        </p:nvCxnSpPr>
        <p:spPr>
          <a:xfrm>
            <a:off x="5062330" y="1963002"/>
            <a:ext cx="927653"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7FCA9351-5AB3-48EF-87B3-64B97A97579E}"/>
              </a:ext>
            </a:extLst>
          </p:cNvPr>
          <p:cNvSpPr txBox="1"/>
          <p:nvPr/>
        </p:nvSpPr>
        <p:spPr>
          <a:xfrm>
            <a:off x="5989983" y="1683026"/>
            <a:ext cx="808382" cy="646331"/>
          </a:xfrm>
          <a:prstGeom prst="rect">
            <a:avLst/>
          </a:prstGeom>
          <a:noFill/>
        </p:spPr>
        <p:txBody>
          <a:bodyPr wrap="square" rtlCol="0">
            <a:spAutoFit/>
          </a:bodyPr>
          <a:lstStyle/>
          <a:p>
            <a:pPr algn="r"/>
            <a:r>
              <a:rPr lang="en-US" dirty="0"/>
              <a:t>0</a:t>
            </a:r>
            <a:br>
              <a:rPr lang="en-US" dirty="0"/>
            </a:br>
            <a:r>
              <a:rPr lang="en-US" dirty="0"/>
              <a:t>-1</a:t>
            </a:r>
          </a:p>
        </p:txBody>
      </p:sp>
      <p:sp>
        <p:nvSpPr>
          <p:cNvPr id="10" name="TextBox 9">
            <a:extLst>
              <a:ext uri="{FF2B5EF4-FFF2-40B4-BE49-F238E27FC236}">
                <a16:creationId xmlns:a16="http://schemas.microsoft.com/office/drawing/2014/main" id="{0D810E3D-D102-44B1-803E-543F4E1CB9DA}"/>
              </a:ext>
            </a:extLst>
          </p:cNvPr>
          <p:cNvSpPr txBox="1"/>
          <p:nvPr/>
        </p:nvSpPr>
        <p:spPr>
          <a:xfrm>
            <a:off x="6698971" y="1605193"/>
            <a:ext cx="1146316" cy="707886"/>
          </a:xfrm>
          <a:prstGeom prst="rect">
            <a:avLst/>
          </a:prstGeom>
          <a:noFill/>
        </p:spPr>
        <p:txBody>
          <a:bodyPr wrap="square" rtlCol="0">
            <a:spAutoFit/>
          </a:bodyPr>
          <a:lstStyle/>
          <a:p>
            <a:r>
              <a:rPr lang="en-US" sz="4000" dirty="0"/>
              <a:t>e   +</a:t>
            </a:r>
          </a:p>
        </p:txBody>
      </p:sp>
      <p:sp>
        <p:nvSpPr>
          <p:cNvPr id="11" name="TextBox 10">
            <a:extLst>
              <a:ext uri="{FF2B5EF4-FFF2-40B4-BE49-F238E27FC236}">
                <a16:creationId xmlns:a16="http://schemas.microsoft.com/office/drawing/2014/main" id="{291274D8-3475-466F-84F9-F5FE537D1ED8}"/>
              </a:ext>
            </a:extLst>
          </p:cNvPr>
          <p:cNvSpPr txBox="1"/>
          <p:nvPr/>
        </p:nvSpPr>
        <p:spPr>
          <a:xfrm>
            <a:off x="7858539" y="1683866"/>
            <a:ext cx="808382" cy="646331"/>
          </a:xfrm>
          <a:prstGeom prst="rect">
            <a:avLst/>
          </a:prstGeom>
          <a:noFill/>
        </p:spPr>
        <p:txBody>
          <a:bodyPr wrap="square" rtlCol="0">
            <a:spAutoFit/>
          </a:bodyPr>
          <a:lstStyle/>
          <a:p>
            <a:pPr algn="r"/>
            <a:r>
              <a:rPr lang="en-US" dirty="0"/>
              <a:t>198</a:t>
            </a:r>
            <a:br>
              <a:rPr lang="en-US" dirty="0"/>
            </a:br>
            <a:r>
              <a:rPr lang="en-US" dirty="0"/>
              <a:t>80</a:t>
            </a:r>
          </a:p>
        </p:txBody>
      </p:sp>
      <p:sp>
        <p:nvSpPr>
          <p:cNvPr id="12" name="TextBox 11">
            <a:extLst>
              <a:ext uri="{FF2B5EF4-FFF2-40B4-BE49-F238E27FC236}">
                <a16:creationId xmlns:a16="http://schemas.microsoft.com/office/drawing/2014/main" id="{F54605A7-B24F-4630-9811-B7E6ADCBB833}"/>
              </a:ext>
            </a:extLst>
          </p:cNvPr>
          <p:cNvSpPr txBox="1"/>
          <p:nvPr/>
        </p:nvSpPr>
        <p:spPr>
          <a:xfrm>
            <a:off x="8521147" y="1609059"/>
            <a:ext cx="808382" cy="707886"/>
          </a:xfrm>
          <a:prstGeom prst="rect">
            <a:avLst/>
          </a:prstGeom>
          <a:noFill/>
        </p:spPr>
        <p:txBody>
          <a:bodyPr wrap="square" rtlCol="0">
            <a:spAutoFit/>
          </a:bodyPr>
          <a:lstStyle/>
          <a:p>
            <a:r>
              <a:rPr lang="en-US" sz="4000" dirty="0"/>
              <a:t>Hg</a:t>
            </a:r>
          </a:p>
        </p:txBody>
      </p:sp>
      <p:sp>
        <p:nvSpPr>
          <p:cNvPr id="13" name="TextBox 12">
            <a:extLst>
              <a:ext uri="{FF2B5EF4-FFF2-40B4-BE49-F238E27FC236}">
                <a16:creationId xmlns:a16="http://schemas.microsoft.com/office/drawing/2014/main" id="{A1344BB5-6354-4DE3-91C1-78D179E17419}"/>
              </a:ext>
            </a:extLst>
          </p:cNvPr>
          <p:cNvSpPr txBox="1"/>
          <p:nvPr/>
        </p:nvSpPr>
        <p:spPr>
          <a:xfrm>
            <a:off x="3697357" y="2670888"/>
            <a:ext cx="808382" cy="646331"/>
          </a:xfrm>
          <a:prstGeom prst="rect">
            <a:avLst/>
          </a:prstGeom>
          <a:noFill/>
        </p:spPr>
        <p:txBody>
          <a:bodyPr wrap="square" rtlCol="0">
            <a:spAutoFit/>
          </a:bodyPr>
          <a:lstStyle/>
          <a:p>
            <a:pPr algn="r"/>
            <a:r>
              <a:rPr lang="en-US" dirty="0"/>
              <a:t>53</a:t>
            </a:r>
            <a:br>
              <a:rPr lang="en-US" dirty="0"/>
            </a:br>
            <a:r>
              <a:rPr lang="en-US" dirty="0"/>
              <a:t>26</a:t>
            </a:r>
          </a:p>
        </p:txBody>
      </p:sp>
      <p:sp>
        <p:nvSpPr>
          <p:cNvPr id="14" name="TextBox 13">
            <a:extLst>
              <a:ext uri="{FF2B5EF4-FFF2-40B4-BE49-F238E27FC236}">
                <a16:creationId xmlns:a16="http://schemas.microsoft.com/office/drawing/2014/main" id="{BE30F8C9-0576-418E-AAAF-760672C09374}"/>
              </a:ext>
            </a:extLst>
          </p:cNvPr>
          <p:cNvSpPr txBox="1"/>
          <p:nvPr/>
        </p:nvSpPr>
        <p:spPr>
          <a:xfrm>
            <a:off x="4359965" y="2596081"/>
            <a:ext cx="808382" cy="707886"/>
          </a:xfrm>
          <a:prstGeom prst="rect">
            <a:avLst/>
          </a:prstGeom>
          <a:noFill/>
        </p:spPr>
        <p:txBody>
          <a:bodyPr wrap="square" rtlCol="0">
            <a:spAutoFit/>
          </a:bodyPr>
          <a:lstStyle/>
          <a:p>
            <a:r>
              <a:rPr lang="en-US" sz="4000" dirty="0"/>
              <a:t>Au</a:t>
            </a:r>
          </a:p>
        </p:txBody>
      </p:sp>
      <p:cxnSp>
        <p:nvCxnSpPr>
          <p:cNvPr id="15" name="Straight Arrow Connector 14">
            <a:extLst>
              <a:ext uri="{FF2B5EF4-FFF2-40B4-BE49-F238E27FC236}">
                <a16:creationId xmlns:a16="http://schemas.microsoft.com/office/drawing/2014/main" id="{9E90E1C6-4C37-43E4-A12A-D4CA505D547E}"/>
              </a:ext>
            </a:extLst>
          </p:cNvPr>
          <p:cNvCxnSpPr>
            <a:cxnSpLocks/>
          </p:cNvCxnSpPr>
          <p:nvPr/>
        </p:nvCxnSpPr>
        <p:spPr>
          <a:xfrm>
            <a:off x="5062330" y="2950864"/>
            <a:ext cx="927653"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D9CA5457-78ED-4D8B-A1D7-3BE371011E9A}"/>
              </a:ext>
            </a:extLst>
          </p:cNvPr>
          <p:cNvSpPr txBox="1"/>
          <p:nvPr/>
        </p:nvSpPr>
        <p:spPr>
          <a:xfrm>
            <a:off x="5989983" y="2670888"/>
            <a:ext cx="808382" cy="646331"/>
          </a:xfrm>
          <a:prstGeom prst="rect">
            <a:avLst/>
          </a:prstGeom>
          <a:noFill/>
        </p:spPr>
        <p:txBody>
          <a:bodyPr wrap="square" rtlCol="0">
            <a:spAutoFit/>
          </a:bodyPr>
          <a:lstStyle/>
          <a:p>
            <a:pPr algn="r"/>
            <a:r>
              <a:rPr lang="en-US" dirty="0"/>
              <a:t>0</a:t>
            </a:r>
            <a:br>
              <a:rPr lang="en-US" dirty="0"/>
            </a:br>
            <a:r>
              <a:rPr lang="en-US" dirty="0"/>
              <a:t>+1</a:t>
            </a:r>
          </a:p>
        </p:txBody>
      </p:sp>
      <p:sp>
        <p:nvSpPr>
          <p:cNvPr id="17" name="TextBox 16">
            <a:extLst>
              <a:ext uri="{FF2B5EF4-FFF2-40B4-BE49-F238E27FC236}">
                <a16:creationId xmlns:a16="http://schemas.microsoft.com/office/drawing/2014/main" id="{B12724B7-E8FA-4D0F-856D-32D5CD274DD4}"/>
              </a:ext>
            </a:extLst>
          </p:cNvPr>
          <p:cNvSpPr txBox="1"/>
          <p:nvPr/>
        </p:nvSpPr>
        <p:spPr>
          <a:xfrm>
            <a:off x="6698971" y="2593055"/>
            <a:ext cx="1146316" cy="707886"/>
          </a:xfrm>
          <a:prstGeom prst="rect">
            <a:avLst/>
          </a:prstGeom>
          <a:noFill/>
        </p:spPr>
        <p:txBody>
          <a:bodyPr wrap="square" rtlCol="0">
            <a:spAutoFit/>
          </a:bodyPr>
          <a:lstStyle/>
          <a:p>
            <a:r>
              <a:rPr lang="en-US" sz="4000" dirty="0"/>
              <a:t>e   +</a:t>
            </a:r>
          </a:p>
        </p:txBody>
      </p:sp>
      <p:sp>
        <p:nvSpPr>
          <p:cNvPr id="18" name="TextBox 17">
            <a:extLst>
              <a:ext uri="{FF2B5EF4-FFF2-40B4-BE49-F238E27FC236}">
                <a16:creationId xmlns:a16="http://schemas.microsoft.com/office/drawing/2014/main" id="{50F4AACF-47ED-462C-9569-4BE05683A1A2}"/>
              </a:ext>
            </a:extLst>
          </p:cNvPr>
          <p:cNvSpPr txBox="1"/>
          <p:nvPr/>
        </p:nvSpPr>
        <p:spPr>
          <a:xfrm>
            <a:off x="7858539" y="2671728"/>
            <a:ext cx="808382" cy="646331"/>
          </a:xfrm>
          <a:prstGeom prst="rect">
            <a:avLst/>
          </a:prstGeom>
          <a:noFill/>
        </p:spPr>
        <p:txBody>
          <a:bodyPr wrap="square" rtlCol="0">
            <a:spAutoFit/>
          </a:bodyPr>
          <a:lstStyle/>
          <a:p>
            <a:pPr algn="r"/>
            <a:r>
              <a:rPr lang="en-US" dirty="0"/>
              <a:t>53</a:t>
            </a:r>
            <a:br>
              <a:rPr lang="en-US" dirty="0"/>
            </a:br>
            <a:r>
              <a:rPr lang="en-US" dirty="0"/>
              <a:t>25</a:t>
            </a:r>
          </a:p>
        </p:txBody>
      </p:sp>
      <p:sp>
        <p:nvSpPr>
          <p:cNvPr id="19" name="TextBox 18">
            <a:extLst>
              <a:ext uri="{FF2B5EF4-FFF2-40B4-BE49-F238E27FC236}">
                <a16:creationId xmlns:a16="http://schemas.microsoft.com/office/drawing/2014/main" id="{933C8F72-F6C7-4463-B389-2492E7F8A6DF}"/>
              </a:ext>
            </a:extLst>
          </p:cNvPr>
          <p:cNvSpPr txBox="1"/>
          <p:nvPr/>
        </p:nvSpPr>
        <p:spPr>
          <a:xfrm>
            <a:off x="8521147" y="2596921"/>
            <a:ext cx="993914" cy="707886"/>
          </a:xfrm>
          <a:prstGeom prst="rect">
            <a:avLst/>
          </a:prstGeom>
          <a:noFill/>
        </p:spPr>
        <p:txBody>
          <a:bodyPr wrap="square" rtlCol="0">
            <a:spAutoFit/>
          </a:bodyPr>
          <a:lstStyle/>
          <a:p>
            <a:r>
              <a:rPr lang="en-US" sz="4000" dirty="0"/>
              <a:t>Mn</a:t>
            </a:r>
          </a:p>
        </p:txBody>
      </p:sp>
      <p:sp>
        <p:nvSpPr>
          <p:cNvPr id="20" name="TextBox 19">
            <a:extLst>
              <a:ext uri="{FF2B5EF4-FFF2-40B4-BE49-F238E27FC236}">
                <a16:creationId xmlns:a16="http://schemas.microsoft.com/office/drawing/2014/main" id="{0728F1A5-0581-4500-9E3D-BFB208811496}"/>
              </a:ext>
            </a:extLst>
          </p:cNvPr>
          <p:cNvSpPr txBox="1"/>
          <p:nvPr/>
        </p:nvSpPr>
        <p:spPr>
          <a:xfrm>
            <a:off x="3697357" y="3714256"/>
            <a:ext cx="808382" cy="646331"/>
          </a:xfrm>
          <a:prstGeom prst="rect">
            <a:avLst/>
          </a:prstGeom>
          <a:noFill/>
        </p:spPr>
        <p:txBody>
          <a:bodyPr wrap="square" rtlCol="0">
            <a:spAutoFit/>
          </a:bodyPr>
          <a:lstStyle/>
          <a:p>
            <a:pPr algn="r"/>
            <a:r>
              <a:rPr lang="en-US" dirty="0"/>
              <a:t>235</a:t>
            </a:r>
            <a:br>
              <a:rPr lang="en-US" dirty="0"/>
            </a:br>
            <a:r>
              <a:rPr lang="en-US" dirty="0"/>
              <a:t>92</a:t>
            </a:r>
          </a:p>
        </p:txBody>
      </p:sp>
      <p:sp>
        <p:nvSpPr>
          <p:cNvPr id="21" name="TextBox 20">
            <a:extLst>
              <a:ext uri="{FF2B5EF4-FFF2-40B4-BE49-F238E27FC236}">
                <a16:creationId xmlns:a16="http://schemas.microsoft.com/office/drawing/2014/main" id="{FDF6479E-5F57-4816-AC02-121ED955BDF6}"/>
              </a:ext>
            </a:extLst>
          </p:cNvPr>
          <p:cNvSpPr txBox="1"/>
          <p:nvPr/>
        </p:nvSpPr>
        <p:spPr>
          <a:xfrm>
            <a:off x="4359965" y="3639449"/>
            <a:ext cx="808382" cy="707886"/>
          </a:xfrm>
          <a:prstGeom prst="rect">
            <a:avLst/>
          </a:prstGeom>
          <a:noFill/>
        </p:spPr>
        <p:txBody>
          <a:bodyPr wrap="square" rtlCol="0">
            <a:spAutoFit/>
          </a:bodyPr>
          <a:lstStyle/>
          <a:p>
            <a:r>
              <a:rPr lang="en-US" sz="4000" dirty="0"/>
              <a:t>Au</a:t>
            </a:r>
          </a:p>
        </p:txBody>
      </p:sp>
      <p:cxnSp>
        <p:nvCxnSpPr>
          <p:cNvPr id="22" name="Straight Arrow Connector 21">
            <a:extLst>
              <a:ext uri="{FF2B5EF4-FFF2-40B4-BE49-F238E27FC236}">
                <a16:creationId xmlns:a16="http://schemas.microsoft.com/office/drawing/2014/main" id="{E7C48BAE-8E14-49BA-90B2-2C75C8E2AD34}"/>
              </a:ext>
            </a:extLst>
          </p:cNvPr>
          <p:cNvCxnSpPr>
            <a:cxnSpLocks/>
          </p:cNvCxnSpPr>
          <p:nvPr/>
        </p:nvCxnSpPr>
        <p:spPr>
          <a:xfrm>
            <a:off x="5062330" y="3994232"/>
            <a:ext cx="927653"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23" name="TextBox 22">
            <a:extLst>
              <a:ext uri="{FF2B5EF4-FFF2-40B4-BE49-F238E27FC236}">
                <a16:creationId xmlns:a16="http://schemas.microsoft.com/office/drawing/2014/main" id="{A8E09153-7A58-4542-B083-62D089A0FB87}"/>
              </a:ext>
            </a:extLst>
          </p:cNvPr>
          <p:cNvSpPr txBox="1"/>
          <p:nvPr/>
        </p:nvSpPr>
        <p:spPr>
          <a:xfrm>
            <a:off x="5989983" y="3714256"/>
            <a:ext cx="808382" cy="646331"/>
          </a:xfrm>
          <a:prstGeom prst="rect">
            <a:avLst/>
          </a:prstGeom>
          <a:noFill/>
        </p:spPr>
        <p:txBody>
          <a:bodyPr wrap="square" rtlCol="0">
            <a:spAutoFit/>
          </a:bodyPr>
          <a:lstStyle/>
          <a:p>
            <a:pPr algn="r"/>
            <a:r>
              <a:rPr lang="en-US" dirty="0"/>
              <a:t>4</a:t>
            </a:r>
            <a:br>
              <a:rPr lang="en-US" dirty="0"/>
            </a:br>
            <a:r>
              <a:rPr lang="en-US" dirty="0"/>
              <a:t>2</a:t>
            </a:r>
          </a:p>
        </p:txBody>
      </p:sp>
      <p:sp>
        <p:nvSpPr>
          <p:cNvPr id="24" name="TextBox 23">
            <a:extLst>
              <a:ext uri="{FF2B5EF4-FFF2-40B4-BE49-F238E27FC236}">
                <a16:creationId xmlns:a16="http://schemas.microsoft.com/office/drawing/2014/main" id="{EEC25E3B-4CB8-41C6-9E8A-4D5B3ECB42CD}"/>
              </a:ext>
            </a:extLst>
          </p:cNvPr>
          <p:cNvSpPr txBox="1"/>
          <p:nvPr/>
        </p:nvSpPr>
        <p:spPr>
          <a:xfrm>
            <a:off x="6698971" y="3636423"/>
            <a:ext cx="1552716" cy="707886"/>
          </a:xfrm>
          <a:prstGeom prst="rect">
            <a:avLst/>
          </a:prstGeom>
          <a:noFill/>
        </p:spPr>
        <p:txBody>
          <a:bodyPr wrap="square" rtlCol="0">
            <a:spAutoFit/>
          </a:bodyPr>
          <a:lstStyle/>
          <a:p>
            <a:r>
              <a:rPr lang="en-US" sz="4000" dirty="0"/>
              <a:t>He   +</a:t>
            </a:r>
          </a:p>
        </p:txBody>
      </p:sp>
      <p:sp>
        <p:nvSpPr>
          <p:cNvPr id="25" name="TextBox 24">
            <a:extLst>
              <a:ext uri="{FF2B5EF4-FFF2-40B4-BE49-F238E27FC236}">
                <a16:creationId xmlns:a16="http://schemas.microsoft.com/office/drawing/2014/main" id="{C1A76FC1-359C-49FA-A157-1A459DA99FE6}"/>
              </a:ext>
            </a:extLst>
          </p:cNvPr>
          <p:cNvSpPr txBox="1"/>
          <p:nvPr/>
        </p:nvSpPr>
        <p:spPr>
          <a:xfrm>
            <a:off x="7858539" y="3715096"/>
            <a:ext cx="808382" cy="646331"/>
          </a:xfrm>
          <a:prstGeom prst="rect">
            <a:avLst/>
          </a:prstGeom>
          <a:noFill/>
        </p:spPr>
        <p:txBody>
          <a:bodyPr wrap="square" rtlCol="0">
            <a:spAutoFit/>
          </a:bodyPr>
          <a:lstStyle/>
          <a:p>
            <a:pPr algn="r"/>
            <a:r>
              <a:rPr lang="en-US" dirty="0"/>
              <a:t>231</a:t>
            </a:r>
            <a:br>
              <a:rPr lang="en-US" dirty="0"/>
            </a:br>
            <a:r>
              <a:rPr lang="en-US" dirty="0"/>
              <a:t>90</a:t>
            </a:r>
          </a:p>
        </p:txBody>
      </p:sp>
      <p:sp>
        <p:nvSpPr>
          <p:cNvPr id="26" name="TextBox 25">
            <a:extLst>
              <a:ext uri="{FF2B5EF4-FFF2-40B4-BE49-F238E27FC236}">
                <a16:creationId xmlns:a16="http://schemas.microsoft.com/office/drawing/2014/main" id="{AF6A7616-6ABF-4DF3-856E-0336E2436F44}"/>
              </a:ext>
            </a:extLst>
          </p:cNvPr>
          <p:cNvSpPr txBox="1"/>
          <p:nvPr/>
        </p:nvSpPr>
        <p:spPr>
          <a:xfrm>
            <a:off x="8521147" y="3640289"/>
            <a:ext cx="808382" cy="707886"/>
          </a:xfrm>
          <a:prstGeom prst="rect">
            <a:avLst/>
          </a:prstGeom>
          <a:noFill/>
        </p:spPr>
        <p:txBody>
          <a:bodyPr wrap="square" rtlCol="0">
            <a:spAutoFit/>
          </a:bodyPr>
          <a:lstStyle/>
          <a:p>
            <a:r>
              <a:rPr lang="en-US" sz="4000" dirty="0"/>
              <a:t>Th</a:t>
            </a:r>
          </a:p>
        </p:txBody>
      </p:sp>
      <p:sp>
        <p:nvSpPr>
          <p:cNvPr id="27" name="TextBox 26">
            <a:extLst>
              <a:ext uri="{FF2B5EF4-FFF2-40B4-BE49-F238E27FC236}">
                <a16:creationId xmlns:a16="http://schemas.microsoft.com/office/drawing/2014/main" id="{A0352975-4EB7-422D-94D2-99E6A1D00E7D}"/>
              </a:ext>
            </a:extLst>
          </p:cNvPr>
          <p:cNvSpPr txBox="1"/>
          <p:nvPr/>
        </p:nvSpPr>
        <p:spPr>
          <a:xfrm>
            <a:off x="3697357" y="4824460"/>
            <a:ext cx="808382" cy="646331"/>
          </a:xfrm>
          <a:prstGeom prst="rect">
            <a:avLst/>
          </a:prstGeom>
          <a:noFill/>
        </p:spPr>
        <p:txBody>
          <a:bodyPr wrap="square" rtlCol="0">
            <a:spAutoFit/>
          </a:bodyPr>
          <a:lstStyle/>
          <a:p>
            <a:pPr algn="r"/>
            <a:r>
              <a:rPr lang="en-US" dirty="0"/>
              <a:t>19</a:t>
            </a:r>
            <a:br>
              <a:rPr lang="en-US" dirty="0"/>
            </a:br>
            <a:r>
              <a:rPr lang="en-US" dirty="0"/>
              <a:t>10</a:t>
            </a:r>
          </a:p>
        </p:txBody>
      </p:sp>
      <p:sp>
        <p:nvSpPr>
          <p:cNvPr id="28" name="TextBox 27">
            <a:extLst>
              <a:ext uri="{FF2B5EF4-FFF2-40B4-BE49-F238E27FC236}">
                <a16:creationId xmlns:a16="http://schemas.microsoft.com/office/drawing/2014/main" id="{21CB25BD-75AA-4249-AED1-6CD1920B0630}"/>
              </a:ext>
            </a:extLst>
          </p:cNvPr>
          <p:cNvSpPr txBox="1"/>
          <p:nvPr/>
        </p:nvSpPr>
        <p:spPr>
          <a:xfrm>
            <a:off x="4359965" y="4749653"/>
            <a:ext cx="808382" cy="707886"/>
          </a:xfrm>
          <a:prstGeom prst="rect">
            <a:avLst/>
          </a:prstGeom>
          <a:noFill/>
        </p:spPr>
        <p:txBody>
          <a:bodyPr wrap="square" rtlCol="0">
            <a:spAutoFit/>
          </a:bodyPr>
          <a:lstStyle/>
          <a:p>
            <a:r>
              <a:rPr lang="en-US" sz="4000" dirty="0"/>
              <a:t>Ne</a:t>
            </a:r>
          </a:p>
        </p:txBody>
      </p:sp>
      <p:cxnSp>
        <p:nvCxnSpPr>
          <p:cNvPr id="29" name="Straight Arrow Connector 28">
            <a:extLst>
              <a:ext uri="{FF2B5EF4-FFF2-40B4-BE49-F238E27FC236}">
                <a16:creationId xmlns:a16="http://schemas.microsoft.com/office/drawing/2014/main" id="{5F22FC30-A0B5-415B-B7E5-F7024C0E0CC4}"/>
              </a:ext>
            </a:extLst>
          </p:cNvPr>
          <p:cNvCxnSpPr>
            <a:cxnSpLocks/>
          </p:cNvCxnSpPr>
          <p:nvPr/>
        </p:nvCxnSpPr>
        <p:spPr>
          <a:xfrm>
            <a:off x="5062330" y="5104436"/>
            <a:ext cx="927653"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30" name="TextBox 29">
            <a:extLst>
              <a:ext uri="{FF2B5EF4-FFF2-40B4-BE49-F238E27FC236}">
                <a16:creationId xmlns:a16="http://schemas.microsoft.com/office/drawing/2014/main" id="{6B43C63C-7A06-4E42-8E7B-0FF0E1782A9D}"/>
              </a:ext>
            </a:extLst>
          </p:cNvPr>
          <p:cNvSpPr txBox="1"/>
          <p:nvPr/>
        </p:nvSpPr>
        <p:spPr>
          <a:xfrm>
            <a:off x="5989983" y="4824460"/>
            <a:ext cx="808382" cy="646331"/>
          </a:xfrm>
          <a:prstGeom prst="rect">
            <a:avLst/>
          </a:prstGeom>
          <a:noFill/>
        </p:spPr>
        <p:txBody>
          <a:bodyPr wrap="square" rtlCol="0">
            <a:spAutoFit/>
          </a:bodyPr>
          <a:lstStyle/>
          <a:p>
            <a:pPr algn="r"/>
            <a:r>
              <a:rPr lang="en-US" dirty="0"/>
              <a:t>0</a:t>
            </a:r>
            <a:br>
              <a:rPr lang="en-US" dirty="0"/>
            </a:br>
            <a:r>
              <a:rPr lang="en-US" dirty="0"/>
              <a:t>+1</a:t>
            </a:r>
          </a:p>
        </p:txBody>
      </p:sp>
      <p:sp>
        <p:nvSpPr>
          <p:cNvPr id="31" name="TextBox 30">
            <a:extLst>
              <a:ext uri="{FF2B5EF4-FFF2-40B4-BE49-F238E27FC236}">
                <a16:creationId xmlns:a16="http://schemas.microsoft.com/office/drawing/2014/main" id="{6B3D435A-4AF2-4329-8D4E-483148A5EA45}"/>
              </a:ext>
            </a:extLst>
          </p:cNvPr>
          <p:cNvSpPr txBox="1"/>
          <p:nvPr/>
        </p:nvSpPr>
        <p:spPr>
          <a:xfrm>
            <a:off x="6698971" y="4746627"/>
            <a:ext cx="1146316" cy="707886"/>
          </a:xfrm>
          <a:prstGeom prst="rect">
            <a:avLst/>
          </a:prstGeom>
          <a:noFill/>
        </p:spPr>
        <p:txBody>
          <a:bodyPr wrap="square" rtlCol="0">
            <a:spAutoFit/>
          </a:bodyPr>
          <a:lstStyle/>
          <a:p>
            <a:r>
              <a:rPr lang="en-US" sz="4000" dirty="0"/>
              <a:t>e   +</a:t>
            </a:r>
          </a:p>
        </p:txBody>
      </p:sp>
      <p:sp>
        <p:nvSpPr>
          <p:cNvPr id="32" name="TextBox 31">
            <a:extLst>
              <a:ext uri="{FF2B5EF4-FFF2-40B4-BE49-F238E27FC236}">
                <a16:creationId xmlns:a16="http://schemas.microsoft.com/office/drawing/2014/main" id="{C49BCA31-D642-4108-A300-37213DA4DAAD}"/>
              </a:ext>
            </a:extLst>
          </p:cNvPr>
          <p:cNvSpPr txBox="1"/>
          <p:nvPr/>
        </p:nvSpPr>
        <p:spPr>
          <a:xfrm>
            <a:off x="7858539" y="4825300"/>
            <a:ext cx="808382" cy="646331"/>
          </a:xfrm>
          <a:prstGeom prst="rect">
            <a:avLst/>
          </a:prstGeom>
          <a:noFill/>
        </p:spPr>
        <p:txBody>
          <a:bodyPr wrap="square" rtlCol="0">
            <a:spAutoFit/>
          </a:bodyPr>
          <a:lstStyle/>
          <a:p>
            <a:pPr algn="r"/>
            <a:r>
              <a:rPr lang="en-US" dirty="0"/>
              <a:t>19</a:t>
            </a:r>
            <a:br>
              <a:rPr lang="en-US" dirty="0"/>
            </a:br>
            <a:r>
              <a:rPr lang="en-US" dirty="0"/>
              <a:t>9</a:t>
            </a:r>
          </a:p>
        </p:txBody>
      </p:sp>
      <p:sp>
        <p:nvSpPr>
          <p:cNvPr id="33" name="TextBox 32">
            <a:extLst>
              <a:ext uri="{FF2B5EF4-FFF2-40B4-BE49-F238E27FC236}">
                <a16:creationId xmlns:a16="http://schemas.microsoft.com/office/drawing/2014/main" id="{AFF7E699-D2B4-4CF9-8738-D63CFCE445E7}"/>
              </a:ext>
            </a:extLst>
          </p:cNvPr>
          <p:cNvSpPr txBox="1"/>
          <p:nvPr/>
        </p:nvSpPr>
        <p:spPr>
          <a:xfrm>
            <a:off x="8521147" y="4750493"/>
            <a:ext cx="808382" cy="707886"/>
          </a:xfrm>
          <a:prstGeom prst="rect">
            <a:avLst/>
          </a:prstGeom>
          <a:noFill/>
        </p:spPr>
        <p:txBody>
          <a:bodyPr wrap="square" rtlCol="0">
            <a:spAutoFit/>
          </a:bodyPr>
          <a:lstStyle/>
          <a:p>
            <a:r>
              <a:rPr lang="en-US" sz="4000" dirty="0"/>
              <a:t>F</a:t>
            </a:r>
          </a:p>
        </p:txBody>
      </p:sp>
      <p:sp>
        <p:nvSpPr>
          <p:cNvPr id="34" name="TextBox 33">
            <a:extLst>
              <a:ext uri="{FF2B5EF4-FFF2-40B4-BE49-F238E27FC236}">
                <a16:creationId xmlns:a16="http://schemas.microsoft.com/office/drawing/2014/main" id="{FED5BCB2-CD93-49D6-92A8-97839F478E47}"/>
              </a:ext>
            </a:extLst>
          </p:cNvPr>
          <p:cNvSpPr txBox="1"/>
          <p:nvPr/>
        </p:nvSpPr>
        <p:spPr>
          <a:xfrm>
            <a:off x="3697357" y="5771484"/>
            <a:ext cx="808382" cy="646331"/>
          </a:xfrm>
          <a:prstGeom prst="rect">
            <a:avLst/>
          </a:prstGeom>
          <a:noFill/>
        </p:spPr>
        <p:txBody>
          <a:bodyPr wrap="square" rtlCol="0">
            <a:spAutoFit/>
          </a:bodyPr>
          <a:lstStyle/>
          <a:p>
            <a:pPr algn="r"/>
            <a:r>
              <a:rPr lang="en-US" dirty="0"/>
              <a:t>137</a:t>
            </a:r>
          </a:p>
          <a:p>
            <a:pPr algn="r"/>
            <a:r>
              <a:rPr lang="en-US" dirty="0"/>
              <a:t>55</a:t>
            </a:r>
          </a:p>
        </p:txBody>
      </p:sp>
      <p:sp>
        <p:nvSpPr>
          <p:cNvPr id="35" name="TextBox 34">
            <a:extLst>
              <a:ext uri="{FF2B5EF4-FFF2-40B4-BE49-F238E27FC236}">
                <a16:creationId xmlns:a16="http://schemas.microsoft.com/office/drawing/2014/main" id="{2559659F-1371-4024-A050-986B777833A6}"/>
              </a:ext>
            </a:extLst>
          </p:cNvPr>
          <p:cNvSpPr txBox="1"/>
          <p:nvPr/>
        </p:nvSpPr>
        <p:spPr>
          <a:xfrm>
            <a:off x="4359965" y="5696677"/>
            <a:ext cx="808382" cy="707886"/>
          </a:xfrm>
          <a:prstGeom prst="rect">
            <a:avLst/>
          </a:prstGeom>
          <a:noFill/>
        </p:spPr>
        <p:txBody>
          <a:bodyPr wrap="square" rtlCol="0">
            <a:spAutoFit/>
          </a:bodyPr>
          <a:lstStyle/>
          <a:p>
            <a:r>
              <a:rPr lang="en-US" sz="4000" dirty="0"/>
              <a:t>Cs</a:t>
            </a:r>
          </a:p>
        </p:txBody>
      </p:sp>
      <p:cxnSp>
        <p:nvCxnSpPr>
          <p:cNvPr id="36" name="Straight Arrow Connector 35">
            <a:extLst>
              <a:ext uri="{FF2B5EF4-FFF2-40B4-BE49-F238E27FC236}">
                <a16:creationId xmlns:a16="http://schemas.microsoft.com/office/drawing/2014/main" id="{7F108229-9708-4AE0-9F38-072D82ABDFDA}"/>
              </a:ext>
            </a:extLst>
          </p:cNvPr>
          <p:cNvCxnSpPr>
            <a:cxnSpLocks/>
          </p:cNvCxnSpPr>
          <p:nvPr/>
        </p:nvCxnSpPr>
        <p:spPr>
          <a:xfrm>
            <a:off x="5062330" y="6051460"/>
            <a:ext cx="927653"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37" name="TextBox 36">
            <a:extLst>
              <a:ext uri="{FF2B5EF4-FFF2-40B4-BE49-F238E27FC236}">
                <a16:creationId xmlns:a16="http://schemas.microsoft.com/office/drawing/2014/main" id="{822CDF5F-2EB8-49FC-A715-8AF6F8214A17}"/>
              </a:ext>
            </a:extLst>
          </p:cNvPr>
          <p:cNvSpPr txBox="1"/>
          <p:nvPr/>
        </p:nvSpPr>
        <p:spPr>
          <a:xfrm>
            <a:off x="5989983" y="5771484"/>
            <a:ext cx="808382" cy="646331"/>
          </a:xfrm>
          <a:prstGeom prst="rect">
            <a:avLst/>
          </a:prstGeom>
          <a:noFill/>
        </p:spPr>
        <p:txBody>
          <a:bodyPr wrap="square" rtlCol="0">
            <a:spAutoFit/>
          </a:bodyPr>
          <a:lstStyle/>
          <a:p>
            <a:pPr algn="r"/>
            <a:r>
              <a:rPr lang="en-US" dirty="0"/>
              <a:t>0</a:t>
            </a:r>
            <a:br>
              <a:rPr lang="en-US" dirty="0"/>
            </a:br>
            <a:r>
              <a:rPr lang="en-US" dirty="0"/>
              <a:t>-1</a:t>
            </a:r>
          </a:p>
        </p:txBody>
      </p:sp>
      <p:sp>
        <p:nvSpPr>
          <p:cNvPr id="38" name="TextBox 37">
            <a:extLst>
              <a:ext uri="{FF2B5EF4-FFF2-40B4-BE49-F238E27FC236}">
                <a16:creationId xmlns:a16="http://schemas.microsoft.com/office/drawing/2014/main" id="{A201B7BF-4303-4C8C-8BF1-0E24575838EA}"/>
              </a:ext>
            </a:extLst>
          </p:cNvPr>
          <p:cNvSpPr txBox="1"/>
          <p:nvPr/>
        </p:nvSpPr>
        <p:spPr>
          <a:xfrm>
            <a:off x="6698971" y="5693651"/>
            <a:ext cx="1146316" cy="707886"/>
          </a:xfrm>
          <a:prstGeom prst="rect">
            <a:avLst/>
          </a:prstGeom>
          <a:noFill/>
        </p:spPr>
        <p:txBody>
          <a:bodyPr wrap="square" rtlCol="0">
            <a:spAutoFit/>
          </a:bodyPr>
          <a:lstStyle/>
          <a:p>
            <a:r>
              <a:rPr lang="en-US" sz="4000" dirty="0"/>
              <a:t>e   +</a:t>
            </a:r>
          </a:p>
        </p:txBody>
      </p:sp>
      <p:sp>
        <p:nvSpPr>
          <p:cNvPr id="39" name="TextBox 38">
            <a:extLst>
              <a:ext uri="{FF2B5EF4-FFF2-40B4-BE49-F238E27FC236}">
                <a16:creationId xmlns:a16="http://schemas.microsoft.com/office/drawing/2014/main" id="{4F66135F-08E7-4D91-873B-84316028C101}"/>
              </a:ext>
            </a:extLst>
          </p:cNvPr>
          <p:cNvSpPr txBox="1"/>
          <p:nvPr/>
        </p:nvSpPr>
        <p:spPr>
          <a:xfrm>
            <a:off x="7858539" y="5772324"/>
            <a:ext cx="808382" cy="646331"/>
          </a:xfrm>
          <a:prstGeom prst="rect">
            <a:avLst/>
          </a:prstGeom>
          <a:noFill/>
        </p:spPr>
        <p:txBody>
          <a:bodyPr wrap="square" rtlCol="0">
            <a:spAutoFit/>
          </a:bodyPr>
          <a:lstStyle/>
          <a:p>
            <a:pPr algn="r"/>
            <a:r>
              <a:rPr lang="en-US" dirty="0"/>
              <a:t>137</a:t>
            </a:r>
            <a:br>
              <a:rPr lang="en-US" dirty="0"/>
            </a:br>
            <a:r>
              <a:rPr lang="en-US" dirty="0"/>
              <a:t>56</a:t>
            </a:r>
          </a:p>
        </p:txBody>
      </p:sp>
      <p:sp>
        <p:nvSpPr>
          <p:cNvPr id="40" name="TextBox 39">
            <a:extLst>
              <a:ext uri="{FF2B5EF4-FFF2-40B4-BE49-F238E27FC236}">
                <a16:creationId xmlns:a16="http://schemas.microsoft.com/office/drawing/2014/main" id="{97A6053B-3AFA-45AE-BAB6-9B95E79852EF}"/>
              </a:ext>
            </a:extLst>
          </p:cNvPr>
          <p:cNvSpPr txBox="1"/>
          <p:nvPr/>
        </p:nvSpPr>
        <p:spPr>
          <a:xfrm>
            <a:off x="8521147" y="5697517"/>
            <a:ext cx="808382" cy="707886"/>
          </a:xfrm>
          <a:prstGeom prst="rect">
            <a:avLst/>
          </a:prstGeom>
          <a:noFill/>
        </p:spPr>
        <p:txBody>
          <a:bodyPr wrap="square" rtlCol="0">
            <a:spAutoFit/>
          </a:bodyPr>
          <a:lstStyle/>
          <a:p>
            <a:r>
              <a:rPr lang="en-US" sz="4000" dirty="0"/>
              <a:t>Ba</a:t>
            </a:r>
          </a:p>
        </p:txBody>
      </p:sp>
      <p:sp>
        <p:nvSpPr>
          <p:cNvPr id="5" name="TextBox 4">
            <a:extLst>
              <a:ext uri="{FF2B5EF4-FFF2-40B4-BE49-F238E27FC236}">
                <a16:creationId xmlns:a16="http://schemas.microsoft.com/office/drawing/2014/main" id="{A8BDE97D-FC30-4CA8-B9E2-88CAA62A1C66}"/>
              </a:ext>
            </a:extLst>
          </p:cNvPr>
          <p:cNvSpPr txBox="1"/>
          <p:nvPr/>
        </p:nvSpPr>
        <p:spPr>
          <a:xfrm>
            <a:off x="10190922" y="1417983"/>
            <a:ext cx="2001078" cy="5078313"/>
          </a:xfrm>
          <a:prstGeom prst="rect">
            <a:avLst/>
          </a:prstGeom>
          <a:noFill/>
        </p:spPr>
        <p:txBody>
          <a:bodyPr wrap="square" rtlCol="0">
            <a:spAutoFit/>
          </a:bodyPr>
          <a:lstStyle/>
          <a:p>
            <a:pPr algn="ctr"/>
            <a:r>
              <a:rPr lang="en-US" sz="2000" dirty="0">
                <a:solidFill>
                  <a:srgbClr val="FF0000"/>
                </a:solidFill>
              </a:rPr>
              <a:t>This is beta </a:t>
            </a:r>
            <a:br>
              <a:rPr lang="en-US" sz="2000" dirty="0">
                <a:solidFill>
                  <a:srgbClr val="FF0000"/>
                </a:solidFill>
              </a:rPr>
            </a:br>
            <a:r>
              <a:rPr lang="en-US" sz="2000" dirty="0">
                <a:solidFill>
                  <a:srgbClr val="FF0000"/>
                </a:solidFill>
              </a:rPr>
              <a:t>decay</a:t>
            </a:r>
          </a:p>
          <a:p>
            <a:pPr algn="ctr"/>
            <a:endParaRPr lang="en-US" sz="400" dirty="0">
              <a:solidFill>
                <a:srgbClr val="FF0000"/>
              </a:solidFill>
            </a:endParaRPr>
          </a:p>
          <a:p>
            <a:pPr algn="ctr"/>
            <a:endParaRPr lang="en-US" sz="400" dirty="0">
              <a:solidFill>
                <a:srgbClr val="FF0000"/>
              </a:solidFill>
            </a:endParaRPr>
          </a:p>
          <a:p>
            <a:pPr algn="ctr"/>
            <a:endParaRPr lang="en-US" sz="400" dirty="0">
              <a:solidFill>
                <a:srgbClr val="FF0000"/>
              </a:solidFill>
            </a:endParaRPr>
          </a:p>
          <a:p>
            <a:pPr algn="ctr"/>
            <a:endParaRPr lang="en-US" sz="400" dirty="0">
              <a:solidFill>
                <a:srgbClr val="FF0000"/>
              </a:solidFill>
            </a:endParaRPr>
          </a:p>
          <a:p>
            <a:pPr algn="ctr"/>
            <a:endParaRPr lang="en-US" sz="400" dirty="0">
              <a:solidFill>
                <a:srgbClr val="FF0000"/>
              </a:solidFill>
            </a:endParaRPr>
          </a:p>
          <a:p>
            <a:pPr algn="ctr"/>
            <a:endParaRPr lang="en-US" sz="400" dirty="0">
              <a:solidFill>
                <a:srgbClr val="FF0000"/>
              </a:solidFill>
            </a:endParaRPr>
          </a:p>
          <a:p>
            <a:pPr algn="ctr"/>
            <a:endParaRPr lang="en-US" sz="400" dirty="0">
              <a:solidFill>
                <a:srgbClr val="FF0000"/>
              </a:solidFill>
            </a:endParaRPr>
          </a:p>
          <a:p>
            <a:pPr algn="ctr"/>
            <a:endParaRPr lang="en-US" sz="400" dirty="0">
              <a:solidFill>
                <a:srgbClr val="FF0000"/>
              </a:solidFill>
            </a:endParaRPr>
          </a:p>
          <a:p>
            <a:pPr algn="ctr"/>
            <a:endParaRPr lang="en-US" sz="400" dirty="0">
              <a:solidFill>
                <a:srgbClr val="FF0000"/>
              </a:solidFill>
            </a:endParaRPr>
          </a:p>
          <a:p>
            <a:pPr algn="ctr"/>
            <a:r>
              <a:rPr lang="en-US" sz="2000" dirty="0">
                <a:solidFill>
                  <a:srgbClr val="FF0000"/>
                </a:solidFill>
              </a:rPr>
              <a:t>This is positron decay</a:t>
            </a:r>
          </a:p>
          <a:p>
            <a:pPr algn="ctr"/>
            <a:endParaRPr lang="en-US" sz="800" dirty="0">
              <a:solidFill>
                <a:srgbClr val="FF0000"/>
              </a:solidFill>
            </a:endParaRPr>
          </a:p>
          <a:p>
            <a:pPr algn="ctr"/>
            <a:endParaRPr lang="en-US" sz="800" dirty="0">
              <a:solidFill>
                <a:srgbClr val="FF0000"/>
              </a:solidFill>
            </a:endParaRPr>
          </a:p>
          <a:p>
            <a:pPr algn="ctr"/>
            <a:endParaRPr lang="en-US" sz="800" dirty="0">
              <a:solidFill>
                <a:srgbClr val="FF0000"/>
              </a:solidFill>
            </a:endParaRPr>
          </a:p>
          <a:p>
            <a:pPr algn="ctr"/>
            <a:endParaRPr lang="en-US" sz="800" dirty="0">
              <a:solidFill>
                <a:srgbClr val="FF0000"/>
              </a:solidFill>
            </a:endParaRPr>
          </a:p>
          <a:p>
            <a:pPr algn="ctr"/>
            <a:endParaRPr lang="en-US" sz="800" dirty="0">
              <a:solidFill>
                <a:srgbClr val="FF0000"/>
              </a:solidFill>
            </a:endParaRPr>
          </a:p>
          <a:p>
            <a:pPr algn="ctr"/>
            <a:r>
              <a:rPr lang="en-US" sz="2000" dirty="0">
                <a:solidFill>
                  <a:srgbClr val="FF0000"/>
                </a:solidFill>
              </a:rPr>
              <a:t>This is alpha decay</a:t>
            </a: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r>
              <a:rPr lang="en-US" sz="2000" dirty="0">
                <a:solidFill>
                  <a:srgbClr val="FF0000"/>
                </a:solidFill>
              </a:rPr>
              <a:t>This is positron decay</a:t>
            </a: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endParaRPr lang="en-US" sz="100" dirty="0">
              <a:solidFill>
                <a:srgbClr val="FF0000"/>
              </a:solidFill>
            </a:endParaRPr>
          </a:p>
          <a:p>
            <a:pPr algn="ctr"/>
            <a:r>
              <a:rPr lang="en-US" sz="2000" dirty="0">
                <a:solidFill>
                  <a:srgbClr val="FF0000"/>
                </a:solidFill>
              </a:rPr>
              <a:t>This is beta </a:t>
            </a:r>
            <a:br>
              <a:rPr lang="en-US" sz="2000" dirty="0">
                <a:solidFill>
                  <a:srgbClr val="FF0000"/>
                </a:solidFill>
              </a:rPr>
            </a:br>
            <a:r>
              <a:rPr lang="en-US" sz="2000" dirty="0">
                <a:solidFill>
                  <a:srgbClr val="FF0000"/>
                </a:solidFill>
              </a:rPr>
              <a:t>decay</a:t>
            </a:r>
          </a:p>
        </p:txBody>
      </p:sp>
    </p:spTree>
    <p:extLst>
      <p:ext uri="{BB962C8B-B14F-4D97-AF65-F5344CB8AC3E}">
        <p14:creationId xmlns:p14="http://schemas.microsoft.com/office/powerpoint/2010/main" val="420180987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AABCFB-716D-4BD0-B4BF-80A849985508}"/>
              </a:ext>
            </a:extLst>
          </p:cNvPr>
          <p:cNvSpPr txBox="1"/>
          <p:nvPr/>
        </p:nvSpPr>
        <p:spPr>
          <a:xfrm>
            <a:off x="0" y="304800"/>
            <a:ext cx="12192000" cy="1446550"/>
          </a:xfrm>
          <a:prstGeom prst="rect">
            <a:avLst/>
          </a:prstGeom>
          <a:noFill/>
        </p:spPr>
        <p:txBody>
          <a:bodyPr wrap="square" rtlCol="0">
            <a:spAutoFit/>
          </a:bodyPr>
          <a:lstStyle/>
          <a:p>
            <a:r>
              <a:rPr lang="en-US" sz="4400" dirty="0"/>
              <a:t>Compare and contrast fission and fusion reactions.  Write a lot, show how smart you are.  </a:t>
            </a:r>
          </a:p>
        </p:txBody>
      </p:sp>
    </p:spTree>
    <p:extLst>
      <p:ext uri="{BB962C8B-B14F-4D97-AF65-F5344CB8AC3E}">
        <p14:creationId xmlns:p14="http://schemas.microsoft.com/office/powerpoint/2010/main" val="94780809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AABCFB-716D-4BD0-B4BF-80A849985508}"/>
              </a:ext>
            </a:extLst>
          </p:cNvPr>
          <p:cNvSpPr txBox="1"/>
          <p:nvPr/>
        </p:nvSpPr>
        <p:spPr>
          <a:xfrm>
            <a:off x="0" y="304800"/>
            <a:ext cx="12192000" cy="5570756"/>
          </a:xfrm>
          <a:prstGeom prst="rect">
            <a:avLst/>
          </a:prstGeom>
          <a:noFill/>
        </p:spPr>
        <p:txBody>
          <a:bodyPr wrap="square" rtlCol="0">
            <a:spAutoFit/>
          </a:bodyPr>
          <a:lstStyle/>
          <a:p>
            <a:r>
              <a:rPr lang="en-US" sz="4400" dirty="0">
                <a:latin typeface="Times New Roman" panose="02020603050405020304" pitchFamily="18" charset="0"/>
                <a:cs typeface="Times New Roman" panose="02020603050405020304" pitchFamily="18" charset="0"/>
              </a:rPr>
              <a:t>Compare and contrast fission and fusion reactions.   </a:t>
            </a:r>
            <a:endParaRPr lang="en-US" sz="2400" dirty="0">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Fission is the splitting of a larger nucleus into smaller ones, plus some neutrons, plus some energy.  In this process a tiny portion of matter is converted into energy.  This is huge compared to combustion.  This process is controlled by humans in nuclear power plants, or allowed to be a bit out of control in nuclear bombs.  This does not happen by itself, so the process is also known as a type of artificial transmutation.  </a:t>
            </a:r>
          </a:p>
          <a:p>
            <a:endParaRPr lang="en-US" sz="2400" dirty="0">
              <a:latin typeface="Times New Roman" panose="02020603050405020304" pitchFamily="18" charset="0"/>
              <a:cs typeface="Times New Roman" panose="02020603050405020304" pitchFamily="18" charset="0"/>
            </a:endParaRPr>
          </a:p>
          <a:p>
            <a:r>
              <a:rPr lang="en-US" sz="2400" dirty="0">
                <a:solidFill>
                  <a:srgbClr val="000099"/>
                </a:solidFill>
                <a:latin typeface="Times New Roman" panose="02020603050405020304" pitchFamily="18" charset="0"/>
                <a:cs typeface="Times New Roman" panose="02020603050405020304" pitchFamily="18" charset="0"/>
              </a:rPr>
              <a:t>Fusion is the squishing of smaller atoms into a larger one, usually using hydrogen and forming helium. In this process a tiny portion of matter is converted into energy.  It happens on the Sun naturally, as the temperatures and pressures at the center of the Sun make this possible.  On Earth this fusion process is not controllable, and humans only use it in thermo-nuclear bombs, which are much larger than fission bombs.  Just to set this process off on Earth, the hydrogen is surrounded by a fission bomb, which creates conditions of temperature and pressure sufficient to move forward.  Obviously  this is artificially transmutation as well.  </a:t>
            </a:r>
            <a:endParaRPr lang="en-US" sz="4400" dirty="0">
              <a:solidFill>
                <a:srgbClr val="000099"/>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4696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7336510-9F3E-4E31-B0CD-0D95C91C97C0}"/>
              </a:ext>
            </a:extLst>
          </p:cNvPr>
          <p:cNvSpPr txBox="1"/>
          <p:nvPr/>
        </p:nvSpPr>
        <p:spPr>
          <a:xfrm>
            <a:off x="357809" y="371061"/>
            <a:ext cx="11198087" cy="4431983"/>
          </a:xfrm>
          <a:prstGeom prst="rect">
            <a:avLst/>
          </a:prstGeom>
          <a:noFill/>
        </p:spPr>
        <p:txBody>
          <a:bodyPr wrap="square" rtlCol="0">
            <a:spAutoFit/>
          </a:bodyPr>
          <a:lstStyle/>
          <a:p>
            <a:r>
              <a:rPr lang="en-US" dirty="0"/>
              <a:t>Put these particles in mass order, lowest mass to highest mass</a:t>
            </a:r>
          </a:p>
          <a:p>
            <a:endParaRPr lang="en-US" sz="4400" dirty="0"/>
          </a:p>
          <a:p>
            <a:r>
              <a:rPr lang="en-US" sz="4400" dirty="0"/>
              <a:t>Proton, electron, neutron, alpha, positron, hydrogen cation, water molecule, </a:t>
            </a:r>
            <a:br>
              <a:rPr lang="en-US" sz="4400" dirty="0"/>
            </a:br>
            <a:r>
              <a:rPr lang="en-US" sz="4400" dirty="0"/>
              <a:t>hydrogen molecule, H-3 isotope, H-2 isotope, helium nucleus, beta particle, and </a:t>
            </a:r>
            <a:br>
              <a:rPr lang="en-US" sz="4400" dirty="0"/>
            </a:br>
            <a:r>
              <a:rPr lang="en-US" sz="4400" dirty="0"/>
              <a:t>methane molecule.</a:t>
            </a:r>
          </a:p>
        </p:txBody>
      </p:sp>
    </p:spTree>
    <p:extLst>
      <p:ext uri="{BB962C8B-B14F-4D97-AF65-F5344CB8AC3E}">
        <p14:creationId xmlns:p14="http://schemas.microsoft.com/office/powerpoint/2010/main" val="743345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1424</TotalTime>
  <Words>4516</Words>
  <Application>Microsoft Office PowerPoint</Application>
  <PresentationFormat>Widescreen</PresentationFormat>
  <Paragraphs>1353</Paragraphs>
  <Slides>89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89</vt:i4>
      </vt:variant>
    </vt:vector>
  </HeadingPairs>
  <TitlesOfParts>
    <vt:vector size="96" baseType="lpstr">
      <vt:lpstr>Arial</vt:lpstr>
      <vt:lpstr>Calibri</vt:lpstr>
      <vt:lpstr>Calibri Light</vt:lpstr>
      <vt:lpstr>Comic Sans MS</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dc:creator>
  <cp:lastModifiedBy>Charlie</cp:lastModifiedBy>
  <cp:revision>95</cp:revision>
  <dcterms:created xsi:type="dcterms:W3CDTF">2017-11-01T02:00:04Z</dcterms:created>
  <dcterms:modified xsi:type="dcterms:W3CDTF">2018-06-06T19:37:32Z</dcterms:modified>
</cp:coreProperties>
</file>